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FF66"/>
    <a:srgbClr val="1193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22"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8D850D4-D724-45E0-8200-0E64BCB6D84B}" type="datetimeFigureOut">
              <a:rPr lang="el-GR" smtClean="0"/>
              <a:pPr/>
              <a:t>5/6/2012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58099BB-7230-4108-920F-E9C9847FA80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850D4-D724-45E0-8200-0E64BCB6D84B}" type="datetimeFigureOut">
              <a:rPr lang="el-GR" smtClean="0"/>
              <a:pPr/>
              <a:t>5/6/2012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099BB-7230-4108-920F-E9C9847FA80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l.wikipedia.org/wiki/1912" TargetMode="External"/><Relationship Id="rId3" Type="http://schemas.openxmlformats.org/officeDocument/2006/relationships/hyperlink" Target="http://el.wikipedia.org/wiki/%CE%95%CE%BB%CE%BB%CE%AC%CE%B4%CE%B1" TargetMode="External"/><Relationship Id="rId7" Type="http://schemas.openxmlformats.org/officeDocument/2006/relationships/hyperlink" Target="http://el.wikipedia.org/wiki/%CE%9F%CE%B8%CF%89%CE%BC%CE%B1%CE%BD%CE%B9%CE%BA%CE%AE_%CE%91%CF%85%CF%84%CE%BF%CE%BA%CF%81%CE%B1%CF%84%CE%BF%CF%81%CE%AF%CE%B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el.wikipedia.org/wiki/%CE%95%CE%BB%CE%BB%CE%B7%CE%BD%CE%B9%CF%83%CF%84%CE%B9%CE%BA%CE%AE_%CF%80%CE%B5%CF%81%CE%AF%CE%BF%CE%B4%CE%BF%CF%82" TargetMode="External"/><Relationship Id="rId5" Type="http://schemas.openxmlformats.org/officeDocument/2006/relationships/hyperlink" Target="http://el.wikipedia.org/wiki/%CE%9A%CE%AC%CF%83%CF%83%CE%B1%CE%BD%CE%B4%CF%81%CE%BF%CF%82" TargetMode="External"/><Relationship Id="rId10" Type="http://schemas.openxmlformats.org/officeDocument/2006/relationships/hyperlink" Target="http://el.wikipedia.org/wiki/%CE%95%CE%BB%CE%BB%CE%B7%CE%BD%CE%B9%CE%BA%CE%AE_%CE%B1%CF%80%CE%BF%CE%B3%CF%81%CE%B1%CF%86%CE%AE_2011" TargetMode="External"/><Relationship Id="rId4" Type="http://schemas.openxmlformats.org/officeDocument/2006/relationships/hyperlink" Target="http://el.wikipedia.org/wiki/%CE%9A%CE%B5%CE%BD%CF%84%CF%81%CE%B9%CE%BA%CE%AE_%CE%9C%CE%B1%CE%BA%CE%B5%CE%B4%CE%BF%CE%BD%CE%AF%CE%B1" TargetMode="External"/><Relationship Id="rId9" Type="http://schemas.openxmlformats.org/officeDocument/2006/relationships/hyperlink" Target="http://el.wikipedia.org/wiki/%CE%92%CE%B1%CE%BB%CE%BA%CE%B1%CE%BD%CE%B9%CE%BA%CE%BF%CE%AF_%CE%A0%CF%8C%CE%BB%CE%B5%CE%BC%CE%BF%CE%B9"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el.wikipedia.org/wiki/%CE%98%CE%B5%CF%83%CF%83%CE%B1%CE%BB%CE%BF%CE%BD%CE%AF%CE%BA%CE%B7" TargetMode="External"/><Relationship Id="rId3" Type="http://schemas.openxmlformats.org/officeDocument/2006/relationships/hyperlink" Target="http://el.wikipedia.org/wiki/%CE%A3%CF%84%CE%B9%CE%B3%CE%BC%CE%B9%CE%B1%CE%AF%CE%BF%CF%82_%CE%BA%CE%B1%CF%86%CE%AD%CF%82" TargetMode="External"/><Relationship Id="rId7" Type="http://schemas.openxmlformats.org/officeDocument/2006/relationships/hyperlink" Target="http://el.wikipedia.org/w/index.php?title=%CE%94%CE%B7%CE%BC%CE%AE%CF%84%CF%81%CE%B7%CF%82_%CE%92%CE%B1%CE%BA%CF%8C%CE%BD%CE%B4%CE%B9%CE%BF%CF%82&amp;action=edit&amp;redlink=1"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el.wikipedia.org/wiki/1957" TargetMode="External"/><Relationship Id="rId5" Type="http://schemas.openxmlformats.org/officeDocument/2006/relationships/hyperlink" Target="http://el.wikipedia.org/wiki/%CE%9D%CE%B5%CF%81%CF%8C" TargetMode="External"/><Relationship Id="rId4" Type="http://schemas.openxmlformats.org/officeDocument/2006/relationships/hyperlink" Target="http://el.wikipedia.org/wiki/%CE%96%CE%AC%CF%87%CE%B1%CF%81%CE%B7"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l.wikipedia.org/wiki/15%CE%BF%CF%82_%CE%B1%CE%B9%CF%8E%CE%BD%CE%B1%CF%82" TargetMode="External"/><Relationship Id="rId2" Type="http://schemas.openxmlformats.org/officeDocument/2006/relationships/hyperlink" Target="http://el.wikipedia.org/wiki/%CE%98%CE%B5%CF%83%CF%83%CE%B1%CE%BB%CE%BF%CE%BD%CE%AF%CE%BA%CE%B7"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el.wikipedia.org/wiki/%CE%95%CE%BB%CE%BB%CE%AC%CE%B4%CE%B1" TargetMode="External"/><Relationship Id="rId4" Type="http://schemas.openxmlformats.org/officeDocument/2006/relationships/hyperlink" Target="http://el.wikipedia.org/wiki/%CE%93%CE%B5%CE%BD%CE%AF%CF%84%CF%83%CE%B1%CF%81%CE%BF%CE%B9"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l.wikipedia.org/wiki/%CE%A4%CE%BF%CF%85%CF%81%CE%BA%CE%B9%CE%BA%CE%AE_%CE%B3%CE%BB%CF%8E%CF%83%CF%83%CE%B1" TargetMode="External"/><Relationship Id="rId13" Type="http://schemas.openxmlformats.org/officeDocument/2006/relationships/hyperlink" Target="http://el.wikipedia.org/wiki/%CE%A3%CE%AD%CF%81%CF%81%CE%B5%CF%82" TargetMode="External"/><Relationship Id="rId3" Type="http://schemas.openxmlformats.org/officeDocument/2006/relationships/hyperlink" Target="http://el.wikipedia.org/w/index.php?title=%CE%A0%CE%AF%CF%84%CE%B1&amp;action=edit&amp;redlink=1" TargetMode="External"/><Relationship Id="rId7" Type="http://schemas.openxmlformats.org/officeDocument/2006/relationships/hyperlink" Target="http://el.wikipedia.org/wiki/%CE%9A%CE%B1%CE%BA%CE%AC%CE%BF" TargetMode="External"/><Relationship Id="rId12" Type="http://schemas.openxmlformats.org/officeDocument/2006/relationships/hyperlink" Target="http://el.wikipedia.org/wiki/%CE%98%CE%B5%CF%83%CF%83%CE%B1%CE%BB%CE%BF%CE%BD%CE%AF%CE%BA%CE%B7"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el.wikipedia.org/wiki/%CE%A3%CF%80%CE%B1%CE%BD%CE%AC%CE%BA%CE%B9" TargetMode="External"/><Relationship Id="rId11" Type="http://schemas.openxmlformats.org/officeDocument/2006/relationships/hyperlink" Target="http://el.wikipedia.org/wiki/%CE%92%CF%8C%CF%81%CE%B5%CE%B9%CE%B1_%CE%95%CE%BB%CE%BB%CE%AC%CE%B4%CE%B1" TargetMode="External"/><Relationship Id="rId5" Type="http://schemas.openxmlformats.org/officeDocument/2006/relationships/hyperlink" Target="http://el.wikipedia.org/w/index.php?title=%CE%9A%CE%B9%CE%BC%CE%AC%CF%82&amp;action=edit&amp;redlink=1" TargetMode="External"/><Relationship Id="rId10" Type="http://schemas.openxmlformats.org/officeDocument/2006/relationships/hyperlink" Target="http://el.wikipedia.org/wiki/%CE%9C%CE%B9%CE%BA%CF%81%CE%B1%CF%83%CE%B9%CE%B1%CF%84%CE%B9%CE%BA%CE%AE_%CE%BA%CE%B1%CF%84%CE%B1%CF%83%CF%84%CF%81%CE%BF%CF%86%CE%AE" TargetMode="External"/><Relationship Id="rId4" Type="http://schemas.openxmlformats.org/officeDocument/2006/relationships/hyperlink" Target="http://el.wikipedia.org/wiki/%CE%A4%CF%85%CF%81%CE%AF" TargetMode="External"/><Relationship Id="rId9" Type="http://schemas.openxmlformats.org/officeDocument/2006/relationships/hyperlink" Target="http://el.wikipedia.org/wiki/%CE%95%CE%BB%CE%BB%CE%AC%CE%B4%CE%B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t.uom.gr/project/monuments/kamara.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98%CE%B5%CF%83%CF%83%CE%B1%CE%BB%CE%BF%CE%BD%CE%AF%CE%BA%CE%B7"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el.wikipedia.org/wiki/%CE%95%CF%81%CE%BD%CE%AD%CF%83%CF%84_%CE%95%CE%BC%CF%80%CF%81%CE%AC%CF%8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l.wikipedia.org/wiki/%CE%98%CE%B5%CF%83%CF%83%CE%B1%CE%BB%CE%BF%CE%BD%CE%AF%CE%BA%CE%B7"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el.wikipedia.org/wiki/%CE%9D%CE%B1%CF%8C%CF%82_%CE%91%CE%B3%CE%AF%CE%BF%CF%85_%CE%93%CE%B5%CF%89%CF%81%CE%B3%CE%AF%CE%BF%CF%85_(%CE%98%CE%B5%CF%83%CF%83%CE%B1%CE%BB%CE%BF%CE%BD%CE%AF%CE%BA%CE%B7)" TargetMode="External"/><Relationship Id="rId4" Type="http://schemas.openxmlformats.org/officeDocument/2006/relationships/hyperlink" Target="http://el.wikipedia.org/wiki/%CE%95%CE%B3%CE%BD%CE%B1%CF%84%CE%AF%CE%B1_%CE%BF%CE%B4%CF%8C%CF%8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l.wikipedia.org/wiki/%CE%A0%CE%BF%CF%84%CE%B1%CE%BC%CF%8C%CF%82" TargetMode="External"/><Relationship Id="rId13" Type="http://schemas.openxmlformats.org/officeDocument/2006/relationships/hyperlink" Target="http://el.wikipedia.org/wiki/%CE%A0%CE%B9%CE%AD%CF%81%CE%B9%CE%B1_%CF%8C%CF%81%CE%B7" TargetMode="External"/><Relationship Id="rId3" Type="http://schemas.openxmlformats.org/officeDocument/2006/relationships/hyperlink" Target="http://el.wikipedia.org/wiki/%CE%91%CE%B9%CE%B3%CE%B1%CE%AF%CE%BF_%CE%A0%CE%AD%CE%BB%CE%B1%CE%B3%CE%BF%CF%82" TargetMode="External"/><Relationship Id="rId7" Type="http://schemas.openxmlformats.org/officeDocument/2006/relationships/hyperlink" Target="http://el.wikipedia.org/wiki/%CE%A7%CE%B9%CE%BB%CE%B9%CF%8C%CE%BC%CE%B5%CF%84%CF%81%CE%BF" TargetMode="External"/><Relationship Id="rId12" Type="http://schemas.openxmlformats.org/officeDocument/2006/relationships/hyperlink" Target="http://el.wikipedia.org/wiki/%CE%93%CE%B1%CE%BB%CE%BB%CE%B9%CE%BA%CF%8C%CF%82" TargetMode="External"/><Relationship Id="rId2" Type="http://schemas.openxmlformats.org/officeDocument/2006/relationships/image" Target="../media/image9.png"/><Relationship Id="rId16" Type="http://schemas.openxmlformats.org/officeDocument/2006/relationships/hyperlink" Target="http://el.wikipedia.org/wiki/%CE%A4%CE%BF%CF%85%CF%81%CE%B9%CF%83%CE%BC%CF%8C%CF%82" TargetMode="External"/><Relationship Id="rId1" Type="http://schemas.openxmlformats.org/officeDocument/2006/relationships/slideLayout" Target="../slideLayouts/slideLayout2.xml"/><Relationship Id="rId6" Type="http://schemas.openxmlformats.org/officeDocument/2006/relationships/hyperlink" Target="http://el.wikipedia.org/wiki/%CE%A7%CE%B1%CE%BB%CE%BA%CE%B9%CE%B4%CE%B9%CE%BA%CE%AE" TargetMode="External"/><Relationship Id="rId11" Type="http://schemas.openxmlformats.org/officeDocument/2006/relationships/hyperlink" Target="http://el.wikipedia.org/wiki/%CE%9B%CE%BF%CF%85%CE%B4%CE%AF%CE%B1%CF%82" TargetMode="External"/><Relationship Id="rId5" Type="http://schemas.openxmlformats.org/officeDocument/2006/relationships/hyperlink" Target="http://el.wikipedia.org/wiki/%CE%A0%CE%B9%CE%B5%CF%81%CE%AF%CE%B1" TargetMode="External"/><Relationship Id="rId15" Type="http://schemas.openxmlformats.org/officeDocument/2006/relationships/hyperlink" Target="http://el.wikipedia.org/wiki/%CE%95%CE%BB%CE%BB%CE%AC%CE%B4%CE%B1" TargetMode="External"/><Relationship Id="rId10" Type="http://schemas.openxmlformats.org/officeDocument/2006/relationships/hyperlink" Target="http://el.wikipedia.org/wiki/%CE%91%CE%BB%CE%B9%CE%AC%CE%BA%CE%BC%CE%BF%CE%BD%CE%B1%CF%82" TargetMode="External"/><Relationship Id="rId4" Type="http://schemas.openxmlformats.org/officeDocument/2006/relationships/hyperlink" Target="http://el.wikipedia.org/wiki/%CE%98%CE%B5%CF%83%CF%83%CE%B1%CE%BB%CE%BF%CE%BD%CE%AF%CE%BA%CE%B7" TargetMode="External"/><Relationship Id="rId9" Type="http://schemas.openxmlformats.org/officeDocument/2006/relationships/hyperlink" Target="http://el.wikipedia.org/wiki/%CE%91%CE%BE%CE%B9%CF%8C%CF%82" TargetMode="External"/><Relationship Id="rId14" Type="http://schemas.openxmlformats.org/officeDocument/2006/relationships/hyperlink" Target="http://el.wikipedia.org/wiki/%CE%8C%CE%BB%CF%85%CE%BC%CF%80%CE%BF%CF%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85728"/>
            <a:ext cx="9144000"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 Ορθογώνιο"/>
          <p:cNvSpPr/>
          <p:nvPr/>
        </p:nvSpPr>
        <p:spPr>
          <a:xfrm>
            <a:off x="1142976" y="285728"/>
            <a:ext cx="730360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5400" b="1" dirty="0" smtClean="0">
                <a:ln>
                  <a:prstDash val="solid"/>
                </a:ln>
                <a:solidFill>
                  <a:srgbClr val="00B0F0"/>
                </a:solidFill>
                <a:effectLst>
                  <a:outerShdw blurRad="88000" dist="50800" dir="5040000" algn="tl">
                    <a:schemeClr val="accent4">
                      <a:tint val="80000"/>
                      <a:satMod val="250000"/>
                      <a:alpha val="45000"/>
                    </a:schemeClr>
                  </a:outerShdw>
                </a:effectLst>
              </a:rPr>
              <a:t>ΘΕΣΣΑΛΟΝΙΚΗ (</a:t>
            </a:r>
            <a:r>
              <a:rPr lang="el-GR" sz="5400" b="1" dirty="0" err="1" smtClean="0">
                <a:ln>
                  <a:prstDash val="solid"/>
                </a:ln>
                <a:solidFill>
                  <a:srgbClr val="00B0F0"/>
                </a:solidFill>
                <a:effectLst>
                  <a:outerShdw blurRad="88000" dist="50800" dir="5040000" algn="tl">
                    <a:schemeClr val="accent4">
                      <a:tint val="80000"/>
                      <a:satMod val="250000"/>
                      <a:alpha val="45000"/>
                    </a:schemeClr>
                  </a:outerShdw>
                </a:effectLst>
              </a:rPr>
              <a:t>γαλλικα</a:t>
            </a:r>
            <a:r>
              <a:rPr lang="el-GR" sz="5400" b="1" dirty="0" smtClean="0">
                <a:ln>
                  <a:prstDash val="solid"/>
                </a:ln>
                <a:solidFill>
                  <a:srgbClr val="00B0F0"/>
                </a:solidFill>
                <a:effectLst>
                  <a:outerShdw blurRad="88000" dist="50800" dir="5040000" algn="tl">
                    <a:schemeClr val="accent4">
                      <a:tint val="80000"/>
                      <a:satMod val="250000"/>
                      <a:alpha val="45000"/>
                    </a:schemeClr>
                  </a:outerShdw>
                </a:effectLst>
              </a:rPr>
              <a:t>)</a:t>
            </a:r>
            <a:endParaRPr lang="el-GR" sz="5400" b="1" cap="none" spc="0" dirty="0">
              <a:ln>
                <a:prstDash val="solid"/>
              </a:ln>
              <a:solidFill>
                <a:srgbClr val="00B0F0"/>
              </a:solidFill>
              <a:effectLst>
                <a:outerShdw blurRad="88000" dist="50800" dir="5040000" algn="tl">
                  <a:schemeClr val="accent4">
                    <a:tint val="80000"/>
                    <a:satMod val="250000"/>
                    <a:alpha val="45000"/>
                  </a:schemeClr>
                </a:outerShdw>
              </a:effectLst>
            </a:endParaRPr>
          </a:p>
        </p:txBody>
      </p:sp>
      <p:sp>
        <p:nvSpPr>
          <p:cNvPr id="12" name="11 - Ορθογώνιο"/>
          <p:cNvSpPr/>
          <p:nvPr/>
        </p:nvSpPr>
        <p:spPr>
          <a:xfrm>
            <a:off x="1428728" y="1071546"/>
            <a:ext cx="541526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fr-FR" sz="5400" b="1" cap="none" spc="0" dirty="0" smtClean="0">
                <a:ln>
                  <a:prstDash val="solid"/>
                </a:ln>
                <a:solidFill>
                  <a:srgbClr val="00B0F0"/>
                </a:solidFill>
                <a:effectLst>
                  <a:outerShdw blurRad="88000" dist="50800" dir="5040000" algn="tl">
                    <a:schemeClr val="accent4">
                      <a:tint val="80000"/>
                      <a:satMod val="250000"/>
                      <a:alpha val="45000"/>
                    </a:schemeClr>
                  </a:outerShdw>
                </a:effectLst>
              </a:rPr>
              <a:t>Thessalonique</a:t>
            </a:r>
            <a:endParaRPr lang="el-GR" sz="5400" b="1" cap="none" spc="0" dirty="0">
              <a:ln>
                <a:prstDash val="solid"/>
              </a:ln>
              <a:solidFill>
                <a:srgbClr val="00B0F0"/>
              </a:solidFill>
              <a:effectLst>
                <a:outerShdw blurRad="88000" dist="50800" dir="5040000" algn="tl">
                  <a:schemeClr val="accent4">
                    <a:tint val="80000"/>
                    <a:satMod val="250000"/>
                    <a:alpha val="45000"/>
                  </a:schemeClr>
                </a:outerShdw>
              </a:effectLst>
            </a:endParaRPr>
          </a:p>
        </p:txBody>
      </p:sp>
      <p:sp>
        <p:nvSpPr>
          <p:cNvPr id="11" name="10 - Ορθογώνιο"/>
          <p:cNvSpPr/>
          <p:nvPr/>
        </p:nvSpPr>
        <p:spPr>
          <a:xfrm>
            <a:off x="0" y="2333685"/>
            <a:ext cx="4572000" cy="4524315"/>
          </a:xfrm>
          <a:prstGeom prst="rect">
            <a:avLst/>
          </a:prstGeom>
        </p:spPr>
        <p:txBody>
          <a:bodyPr>
            <a:spAutoFit/>
          </a:bodyPr>
          <a:lstStyle/>
          <a:p>
            <a:r>
              <a:rPr lang="el-GR" dirty="0" smtClean="0">
                <a:solidFill>
                  <a:srgbClr val="00B0F0"/>
                </a:solidFill>
              </a:rPr>
              <a:t>Η </a:t>
            </a:r>
            <a:r>
              <a:rPr lang="el-GR" b="1" dirty="0" smtClean="0">
                <a:solidFill>
                  <a:srgbClr val="00B0F0"/>
                </a:solidFill>
              </a:rPr>
              <a:t>Θεσσαλονίκη</a:t>
            </a:r>
            <a:r>
              <a:rPr lang="el-GR" dirty="0" smtClean="0">
                <a:solidFill>
                  <a:srgbClr val="00B0F0"/>
                </a:solidFill>
              </a:rPr>
              <a:t>, είναι η δεύτερη μεγαλύτερη πόλη της </a:t>
            </a:r>
            <a:r>
              <a:rPr lang="el-GR" dirty="0" smtClean="0">
                <a:solidFill>
                  <a:srgbClr val="00B0F0"/>
                </a:solidFill>
                <a:hlinkClick r:id="rId3" tooltip="Ελλάδα"/>
              </a:rPr>
              <a:t>Ελλάδας</a:t>
            </a:r>
            <a:r>
              <a:rPr lang="el-GR" dirty="0" smtClean="0">
                <a:solidFill>
                  <a:srgbClr val="00B0F0"/>
                </a:solidFill>
              </a:rPr>
              <a:t>. Αποτελεί έδρα της Περιφερειακής Ενότητας Θεσσαλονίκης και της </a:t>
            </a:r>
            <a:r>
              <a:rPr lang="el-GR" dirty="0" smtClean="0">
                <a:solidFill>
                  <a:srgbClr val="00B0F0"/>
                </a:solidFill>
                <a:hlinkClick r:id="rId4" tooltip="Κεντρική Μακεδονία"/>
              </a:rPr>
              <a:t>Περιφέρειας Κεντρικής Μακεδονίας</a:t>
            </a:r>
            <a:r>
              <a:rPr lang="el-GR" dirty="0" smtClean="0">
                <a:solidFill>
                  <a:srgbClr val="00B0F0"/>
                </a:solidFill>
              </a:rPr>
              <a:t>. Από την ίδρυσή της από τον </a:t>
            </a:r>
            <a:r>
              <a:rPr lang="el-GR" dirty="0" smtClean="0">
                <a:solidFill>
                  <a:srgbClr val="00B0F0"/>
                </a:solidFill>
                <a:hlinkClick r:id="rId5" tooltip="Κάσσανδρος"/>
              </a:rPr>
              <a:t>Κάσσανδρο</a:t>
            </a:r>
            <a:r>
              <a:rPr lang="el-GR" dirty="0" smtClean="0">
                <a:solidFill>
                  <a:srgbClr val="00B0F0"/>
                </a:solidFill>
              </a:rPr>
              <a:t> ως μια ακμάζουσα </a:t>
            </a:r>
            <a:r>
              <a:rPr lang="el-GR" dirty="0" smtClean="0">
                <a:solidFill>
                  <a:srgbClr val="00B0F0"/>
                </a:solidFill>
                <a:hlinkClick r:id="rId6" tooltip="Ελληνιστική περίοδος"/>
              </a:rPr>
              <a:t>ελληνιστική</a:t>
            </a:r>
            <a:r>
              <a:rPr lang="el-GR" dirty="0" smtClean="0">
                <a:solidFill>
                  <a:srgbClr val="00B0F0"/>
                </a:solidFill>
              </a:rPr>
              <a:t> πόλη μέχρι την </a:t>
            </a:r>
            <a:r>
              <a:rPr lang="el-GR" dirty="0" smtClean="0">
                <a:solidFill>
                  <a:srgbClr val="00B0F0"/>
                </a:solidFill>
                <a:hlinkClick r:id="rId7" tooltip="Οθωμανική Αυτοκρατορία"/>
              </a:rPr>
              <a:t>οθωμανική κυριαρχία</a:t>
            </a:r>
            <a:r>
              <a:rPr lang="el-GR" dirty="0" smtClean="0">
                <a:solidFill>
                  <a:srgbClr val="00B0F0"/>
                </a:solidFill>
              </a:rPr>
              <a:t> αξιοποιεί την στρατηγική της θέση και αναπτύσσεται σε μια πολυπολιτισμική πόλη. Από το </a:t>
            </a:r>
            <a:r>
              <a:rPr lang="el-GR" dirty="0" smtClean="0">
                <a:solidFill>
                  <a:srgbClr val="00B0F0"/>
                </a:solidFill>
                <a:hlinkClick r:id="rId8" tooltip="1912"/>
              </a:rPr>
              <a:t>1912</a:t>
            </a:r>
            <a:r>
              <a:rPr lang="el-GR" dirty="0" smtClean="0">
                <a:solidFill>
                  <a:srgbClr val="00B0F0"/>
                </a:solidFill>
              </a:rPr>
              <a:t>, με τη λήξη των </a:t>
            </a:r>
            <a:r>
              <a:rPr lang="el-GR" dirty="0" smtClean="0">
                <a:solidFill>
                  <a:srgbClr val="00B0F0"/>
                </a:solidFill>
                <a:hlinkClick r:id="rId9" tooltip="Βαλκανικοί Πόλεμοι"/>
              </a:rPr>
              <a:t>Βαλκανικών Πολέμων</a:t>
            </a:r>
            <a:r>
              <a:rPr lang="el-GR" dirty="0" smtClean="0">
                <a:solidFill>
                  <a:srgbClr val="00B0F0"/>
                </a:solidFill>
              </a:rPr>
              <a:t> και την ενσωμάτωση της περιοχής στο σύγχρονο Ελληνικό Κράτος, η Θεσσαλονίκη αποτελεί τη δεύτερη μεγαλύτερη πόλη της Ελλάδας. Ο πληθυσμός του πολεοδομικού συγκροτήματος υπολογίζεται σήμερα στους 790.824 κατοίκους (</a:t>
            </a:r>
            <a:r>
              <a:rPr lang="el-GR" dirty="0" smtClean="0">
                <a:solidFill>
                  <a:srgbClr val="00B0F0"/>
                </a:solidFill>
                <a:hlinkClick r:id="rId10" tooltip="Ελληνική απογραφή 2011"/>
              </a:rPr>
              <a:t>2011</a:t>
            </a:r>
            <a:r>
              <a:rPr lang="el-GR" dirty="0" smtClean="0">
                <a:solidFill>
                  <a:srgbClr val="00B0F0"/>
                </a:solidFill>
              </a:rPr>
              <a:t>).</a:t>
            </a:r>
            <a:endParaRPr lang="el-GR" dirty="0">
              <a:solidFill>
                <a:srgbClr val="00B0F0"/>
              </a:solidFill>
            </a:endParaRPr>
          </a:p>
        </p:txBody>
      </p:sp>
      <p:sp>
        <p:nvSpPr>
          <p:cNvPr id="13" name="12 - Ορθογώνιο"/>
          <p:cNvSpPr/>
          <p:nvPr/>
        </p:nvSpPr>
        <p:spPr>
          <a:xfrm>
            <a:off x="4786314" y="2357430"/>
            <a:ext cx="4572000" cy="3970318"/>
          </a:xfrm>
          <a:prstGeom prst="rect">
            <a:avLst/>
          </a:prstGeom>
        </p:spPr>
        <p:txBody>
          <a:bodyPr>
            <a:spAutoFit/>
          </a:bodyPr>
          <a:lstStyle/>
          <a:p>
            <a:r>
              <a:rPr lang="fr-FR" dirty="0" smtClean="0">
                <a:solidFill>
                  <a:srgbClr val="00B0F0"/>
                </a:solidFill>
              </a:rPr>
              <a:t>Thessalonique est la deuxième plus grande ville de la Grèce. Il est le chef de l'Unité régionale de Thessalonique et de la Région de Macédoine centrale. Depuis sa fondation par Cassandre comme une ville florissante hellénistique jusqu'à la domination ottomane met à profit sa position stratégique et de développer une ville multiculturelle. Depuis 1912, la fin de la guerre des Balkans et de l'intégration de la région dans l'état grec moderne, Thessalonique est la deuxième plus grande ville de la Grèce. La population de l'agglomération est actuellement estimée à 790,824 habitants (2011).</a:t>
            </a:r>
            <a:endParaRPr lang="fr-FR" dirty="0">
              <a:solidFill>
                <a:srgbClr val="00B0F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
        <p:nvSpPr>
          <p:cNvPr id="5" name="4 - Ορθογώνιο"/>
          <p:cNvSpPr/>
          <p:nvPr/>
        </p:nvSpPr>
        <p:spPr>
          <a:xfrm>
            <a:off x="3357554" y="0"/>
            <a:ext cx="2257156" cy="923330"/>
          </a:xfrm>
          <a:prstGeom prst="rect">
            <a:avLst/>
          </a:prstGeom>
          <a:noFill/>
        </p:spPr>
        <p:txBody>
          <a:bodyPr wrap="none" lIns="91440" tIns="45720" rIns="91440" bIns="45720">
            <a:spAutoFit/>
          </a:bodyPr>
          <a:lstStyle/>
          <a:p>
            <a:pPr algn="ctr"/>
            <a:r>
              <a:rPr lang="el-GR" sz="5400" b="1" cap="none" spc="0" dirty="0" smtClean="0">
                <a:ln w="10541" cmpd="sng">
                  <a:solidFill>
                    <a:srgbClr val="7D7D7D">
                      <a:tint val="100000"/>
                      <a:shade val="100000"/>
                      <a:satMod val="110000"/>
                    </a:srgbClr>
                  </a:solidFill>
                  <a:prstDash val="solid"/>
                </a:ln>
                <a:solidFill>
                  <a:srgbClr val="FFFF00"/>
                </a:solidFill>
                <a:effectLst/>
              </a:rPr>
              <a:t>ΦΡΑΠΕ</a:t>
            </a:r>
            <a:endParaRPr lang="el-GR" sz="5400" b="1" cap="none" spc="0" dirty="0">
              <a:ln w="10541" cmpd="sng">
                <a:solidFill>
                  <a:srgbClr val="7D7D7D">
                    <a:tint val="100000"/>
                    <a:shade val="100000"/>
                    <a:satMod val="110000"/>
                  </a:srgbClr>
                </a:solidFill>
                <a:prstDash val="solid"/>
              </a:ln>
              <a:solidFill>
                <a:srgbClr val="FFFF00"/>
              </a:solidFill>
              <a:effectLst/>
            </a:endParaRPr>
          </a:p>
        </p:txBody>
      </p:sp>
      <p:sp>
        <p:nvSpPr>
          <p:cNvPr id="6" name="5 - Ορθογώνιο"/>
          <p:cNvSpPr/>
          <p:nvPr/>
        </p:nvSpPr>
        <p:spPr>
          <a:xfrm>
            <a:off x="0" y="5103674"/>
            <a:ext cx="4572000" cy="1754326"/>
          </a:xfrm>
          <a:prstGeom prst="rect">
            <a:avLst/>
          </a:prstGeom>
        </p:spPr>
        <p:txBody>
          <a:bodyPr>
            <a:spAutoFit/>
          </a:bodyPr>
          <a:lstStyle/>
          <a:p>
            <a:r>
              <a:rPr lang="el-GR" dirty="0" smtClean="0">
                <a:solidFill>
                  <a:srgbClr val="FFFF00"/>
                </a:solidFill>
              </a:rPr>
              <a:t>Ο καφές </a:t>
            </a:r>
            <a:r>
              <a:rPr lang="el-GR" b="1" dirty="0" smtClean="0">
                <a:solidFill>
                  <a:srgbClr val="FFFF00"/>
                </a:solidFill>
              </a:rPr>
              <a:t>φραπέ</a:t>
            </a:r>
            <a:r>
              <a:rPr lang="el-GR" dirty="0" smtClean="0">
                <a:solidFill>
                  <a:srgbClr val="FFFF00"/>
                </a:solidFill>
              </a:rPr>
              <a:t> είναι ένα Ελληνικής επινόησης αφρώδες κρύο ρόφημα. Τα βασικά συστατικά του είναι </a:t>
            </a:r>
            <a:r>
              <a:rPr lang="el-GR" dirty="0" smtClean="0">
                <a:solidFill>
                  <a:srgbClr val="FFFF00"/>
                </a:solidFill>
                <a:hlinkClick r:id="rId3" tooltip="Στιγμιαίος καφές"/>
              </a:rPr>
              <a:t>στιγμιαίος καφές</a:t>
            </a:r>
            <a:r>
              <a:rPr lang="el-GR" dirty="0" smtClean="0">
                <a:solidFill>
                  <a:srgbClr val="FFFF00"/>
                </a:solidFill>
              </a:rPr>
              <a:t>, </a:t>
            </a:r>
            <a:r>
              <a:rPr lang="el-GR" dirty="0" smtClean="0">
                <a:solidFill>
                  <a:srgbClr val="FFFF00"/>
                </a:solidFill>
                <a:hlinkClick r:id="rId4" tooltip="Ζάχαρη"/>
              </a:rPr>
              <a:t>ζάχαρη</a:t>
            </a:r>
            <a:r>
              <a:rPr lang="el-GR" dirty="0" smtClean="0">
                <a:solidFill>
                  <a:srgbClr val="FFFF00"/>
                </a:solidFill>
              </a:rPr>
              <a:t>, </a:t>
            </a:r>
            <a:r>
              <a:rPr lang="el-GR" dirty="0" smtClean="0">
                <a:solidFill>
                  <a:srgbClr val="FFFF00"/>
                </a:solidFill>
                <a:hlinkClick r:id="rId5" tooltip="Νερό"/>
              </a:rPr>
              <a:t>νερό</a:t>
            </a:r>
            <a:r>
              <a:rPr lang="el-GR" dirty="0" smtClean="0">
                <a:solidFill>
                  <a:srgbClr val="FFFF00"/>
                </a:solidFill>
              </a:rPr>
              <a:t> και παγάκια. Η εφεύρεσή του έγινε τυχαία το </a:t>
            </a:r>
            <a:r>
              <a:rPr lang="el-GR" dirty="0" smtClean="0">
                <a:solidFill>
                  <a:srgbClr val="FFFF00"/>
                </a:solidFill>
                <a:hlinkClick r:id="rId6" tooltip="1957"/>
              </a:rPr>
              <a:t>1957</a:t>
            </a:r>
            <a:r>
              <a:rPr lang="el-GR" dirty="0" smtClean="0">
                <a:solidFill>
                  <a:srgbClr val="FFFF00"/>
                </a:solidFill>
              </a:rPr>
              <a:t> από τον </a:t>
            </a:r>
            <a:r>
              <a:rPr lang="el-GR" dirty="0" smtClean="0">
                <a:solidFill>
                  <a:srgbClr val="FFFF00"/>
                </a:solidFill>
                <a:hlinkClick r:id="rId7" tooltip="Δημήτρης Βακόνδιος (δεν έχει γραφτεί ακόμα)"/>
              </a:rPr>
              <a:t>Δημήτρη </a:t>
            </a:r>
            <a:r>
              <a:rPr lang="el-GR" dirty="0" err="1" smtClean="0">
                <a:solidFill>
                  <a:srgbClr val="FFFF00"/>
                </a:solidFill>
                <a:hlinkClick r:id="rId7" tooltip="Δημήτρης Βακόνδιος (δεν έχει γραφτεί ακόμα)"/>
              </a:rPr>
              <a:t>Βακόνδιο</a:t>
            </a:r>
            <a:r>
              <a:rPr lang="el-GR" dirty="0" smtClean="0">
                <a:solidFill>
                  <a:srgbClr val="FFFF00"/>
                </a:solidFill>
              </a:rPr>
              <a:t> στη </a:t>
            </a:r>
            <a:r>
              <a:rPr lang="el-GR" dirty="0" smtClean="0">
                <a:solidFill>
                  <a:srgbClr val="FFFF00"/>
                </a:solidFill>
                <a:hlinkClick r:id="rId8" tooltip="Θεσσαλονίκη"/>
              </a:rPr>
              <a:t>Θεσσαλονίκη</a:t>
            </a:r>
            <a:r>
              <a:rPr lang="el-GR" dirty="0" smtClean="0">
                <a:solidFill>
                  <a:srgbClr val="FFFF00"/>
                </a:solidFill>
              </a:rPr>
              <a:t>.</a:t>
            </a:r>
            <a:endParaRPr lang="el-GR" dirty="0">
              <a:solidFill>
                <a:srgbClr val="FFFF00"/>
              </a:solidFill>
            </a:endParaRPr>
          </a:p>
        </p:txBody>
      </p:sp>
      <p:sp>
        <p:nvSpPr>
          <p:cNvPr id="7" name="6 - Ορθογώνιο"/>
          <p:cNvSpPr/>
          <p:nvPr/>
        </p:nvSpPr>
        <p:spPr>
          <a:xfrm>
            <a:off x="4572000" y="3429000"/>
            <a:ext cx="4572000" cy="1477328"/>
          </a:xfrm>
          <a:prstGeom prst="rect">
            <a:avLst/>
          </a:prstGeom>
        </p:spPr>
        <p:txBody>
          <a:bodyPr>
            <a:spAutoFit/>
          </a:bodyPr>
          <a:lstStyle/>
          <a:p>
            <a:r>
              <a:rPr lang="fr-FR" dirty="0" smtClean="0">
                <a:solidFill>
                  <a:srgbClr val="FFFF00"/>
                </a:solidFill>
              </a:rPr>
              <a:t>Frappe café est une boisson invention grecque mousse froide. Les ingrédients de base sont instantanés cubes café, le sucre, l'eau et la glace. Son invention a été accidentellement en 1957 par Dimitri </a:t>
            </a:r>
            <a:r>
              <a:rPr lang="fr-FR" dirty="0" err="1" smtClean="0">
                <a:solidFill>
                  <a:srgbClr val="FFFF00"/>
                </a:solidFill>
              </a:rPr>
              <a:t>Vakondio</a:t>
            </a:r>
            <a:r>
              <a:rPr lang="fr-FR" dirty="0" smtClean="0">
                <a:solidFill>
                  <a:srgbClr val="FFFF00"/>
                </a:solidFill>
              </a:rPr>
              <a:t> à Thessalonique</a:t>
            </a:r>
            <a:r>
              <a:rPr lang="fr-FR" dirty="0" smtClean="0">
                <a:solidFill>
                  <a:srgbClr val="00B050"/>
                </a:solidFill>
              </a:rPr>
              <a:t>.</a:t>
            </a:r>
            <a:endParaRPr lang="el-GR" dirty="0">
              <a:solidFill>
                <a:srgbClr val="00B050"/>
              </a:solidFill>
            </a:endParaRPr>
          </a:p>
        </p:txBody>
      </p:sp>
      <p:sp>
        <p:nvSpPr>
          <p:cNvPr id="8" name="7 - Ορθογώνιο"/>
          <p:cNvSpPr/>
          <p:nvPr/>
        </p:nvSpPr>
        <p:spPr>
          <a:xfrm>
            <a:off x="3571868" y="857232"/>
            <a:ext cx="1857388" cy="830997"/>
          </a:xfrm>
          <a:prstGeom prst="rect">
            <a:avLst/>
          </a:prstGeom>
        </p:spPr>
        <p:txBody>
          <a:bodyPr wrap="square">
            <a:spAutoFit/>
          </a:bodyPr>
          <a:lstStyle/>
          <a:p>
            <a:r>
              <a:rPr lang="fr-FR" sz="4800" dirty="0" smtClean="0">
                <a:solidFill>
                  <a:srgbClr val="FFFF00"/>
                </a:solidFill>
              </a:rPr>
              <a:t>frappé</a:t>
            </a:r>
            <a:endParaRPr lang="el-GR" sz="4800" dirty="0">
              <a:solidFill>
                <a:srgbClr val="FFFF00"/>
              </a:solidFill>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1"/>
            <a:ext cx="8229600" cy="4257692"/>
          </a:xfrm>
        </p:spPr>
        <p:txBody>
          <a:bodyPr>
            <a:normAutofit fontScale="70000" lnSpcReduction="20000"/>
          </a:bodyPr>
          <a:lstStyle/>
          <a:p>
            <a:r>
              <a:rPr lang="el-GR" dirty="0" smtClean="0">
                <a:solidFill>
                  <a:srgbClr val="00B0F0"/>
                </a:solidFill>
              </a:rPr>
              <a:t>ΚΑΛΗΜΕΡΑ=</a:t>
            </a:r>
            <a:r>
              <a:rPr lang="fr-FR" dirty="0" smtClean="0">
                <a:solidFill>
                  <a:srgbClr val="00B0F0"/>
                </a:solidFill>
              </a:rPr>
              <a:t>GOOD MORNING</a:t>
            </a:r>
            <a:endParaRPr lang="el-GR" dirty="0" smtClean="0">
              <a:solidFill>
                <a:srgbClr val="00B0F0"/>
              </a:solidFill>
            </a:endParaRPr>
          </a:p>
          <a:p>
            <a:r>
              <a:rPr lang="el-GR" dirty="0" smtClean="0">
                <a:solidFill>
                  <a:srgbClr val="00B0F0"/>
                </a:solidFill>
              </a:rPr>
              <a:t>ΚΑΛΗΝΥΧΤΑ=</a:t>
            </a:r>
            <a:r>
              <a:rPr lang="fr-FR" dirty="0" smtClean="0">
                <a:solidFill>
                  <a:srgbClr val="00B0F0"/>
                </a:solidFill>
              </a:rPr>
              <a:t>BONNE NUIT</a:t>
            </a:r>
            <a:endParaRPr lang="el-GR" dirty="0" smtClean="0">
              <a:solidFill>
                <a:srgbClr val="00B0F0"/>
              </a:solidFill>
            </a:endParaRPr>
          </a:p>
          <a:p>
            <a:r>
              <a:rPr lang="el-GR" dirty="0" smtClean="0">
                <a:solidFill>
                  <a:srgbClr val="00B0F0"/>
                </a:solidFill>
              </a:rPr>
              <a:t>ΚΑΛΟ ΜΕΣΗΜΕΡΙ=</a:t>
            </a:r>
            <a:r>
              <a:rPr lang="fr-FR" dirty="0" smtClean="0">
                <a:solidFill>
                  <a:srgbClr val="00B0F0"/>
                </a:solidFill>
              </a:rPr>
              <a:t>GOOD AFTERNOON</a:t>
            </a:r>
            <a:endParaRPr lang="el-GR" dirty="0" smtClean="0">
              <a:solidFill>
                <a:srgbClr val="00B0F0"/>
              </a:solidFill>
            </a:endParaRPr>
          </a:p>
          <a:p>
            <a:r>
              <a:rPr lang="el-GR" dirty="0" smtClean="0">
                <a:solidFill>
                  <a:srgbClr val="00B0F0"/>
                </a:solidFill>
              </a:rPr>
              <a:t>ΓΕΙΑ=</a:t>
            </a:r>
            <a:r>
              <a:rPr lang="fr-FR" dirty="0" smtClean="0">
                <a:solidFill>
                  <a:srgbClr val="00B0F0"/>
                </a:solidFill>
              </a:rPr>
              <a:t>BONJOUR</a:t>
            </a:r>
            <a:endParaRPr lang="el-GR" dirty="0" smtClean="0">
              <a:solidFill>
                <a:srgbClr val="00B0F0"/>
              </a:solidFill>
            </a:endParaRPr>
          </a:p>
          <a:p>
            <a:r>
              <a:rPr lang="el-GR" dirty="0" smtClean="0">
                <a:solidFill>
                  <a:srgbClr val="00B0F0"/>
                </a:solidFill>
              </a:rPr>
              <a:t>ΜΠΟΡΩ ΝΑ ΠΑΡΑΓΓΕΙΛΩ;=</a:t>
            </a:r>
            <a:r>
              <a:rPr lang="fr-FR" dirty="0" smtClean="0">
                <a:solidFill>
                  <a:srgbClr val="00B0F0"/>
                </a:solidFill>
              </a:rPr>
              <a:t>Puis-je commander</a:t>
            </a:r>
            <a:endParaRPr lang="el-GR" dirty="0" smtClean="0">
              <a:solidFill>
                <a:srgbClr val="00B0F0"/>
              </a:solidFill>
            </a:endParaRPr>
          </a:p>
          <a:p>
            <a:r>
              <a:rPr lang="el-GR" dirty="0" smtClean="0">
                <a:solidFill>
                  <a:srgbClr val="00B0F0"/>
                </a:solidFill>
              </a:rPr>
              <a:t>ΘΑ ΗΘΕΛΑ=</a:t>
            </a:r>
            <a:r>
              <a:rPr lang="fr-FR" dirty="0" err="1" smtClean="0">
                <a:solidFill>
                  <a:srgbClr val="00B0F0"/>
                </a:solidFill>
              </a:rPr>
              <a:t>jE</a:t>
            </a:r>
            <a:r>
              <a:rPr lang="fr-FR" dirty="0" smtClean="0">
                <a:solidFill>
                  <a:srgbClr val="00B0F0"/>
                </a:solidFill>
              </a:rPr>
              <a:t> VOUDRAIS</a:t>
            </a:r>
            <a:endParaRPr lang="el-GR" dirty="0" smtClean="0">
              <a:solidFill>
                <a:srgbClr val="00B0F0"/>
              </a:solidFill>
            </a:endParaRPr>
          </a:p>
          <a:p>
            <a:r>
              <a:rPr lang="el-GR" dirty="0" smtClean="0">
                <a:solidFill>
                  <a:srgbClr val="00B0F0"/>
                </a:solidFill>
              </a:rPr>
              <a:t>ΤΙ ΚΑΝΕΙΣ;=</a:t>
            </a:r>
            <a:r>
              <a:rPr lang="fr-FR" dirty="0" smtClean="0">
                <a:solidFill>
                  <a:srgbClr val="00B0F0"/>
                </a:solidFill>
              </a:rPr>
              <a:t>QU'EST-CE FAIRE</a:t>
            </a:r>
            <a:endParaRPr lang="el-GR" dirty="0" smtClean="0">
              <a:solidFill>
                <a:srgbClr val="00B0F0"/>
              </a:solidFill>
            </a:endParaRPr>
          </a:p>
          <a:p>
            <a:r>
              <a:rPr lang="el-GR" dirty="0" smtClean="0">
                <a:solidFill>
                  <a:srgbClr val="00B0F0"/>
                </a:solidFill>
              </a:rPr>
              <a:t>ΠΟΣΟ ΚΟΣΤΙΖΕΙ;=</a:t>
            </a:r>
            <a:r>
              <a:rPr lang="fr-FR" dirty="0" smtClean="0">
                <a:solidFill>
                  <a:srgbClr val="00B0F0"/>
                </a:solidFill>
              </a:rPr>
              <a:t>Quel est le prix</a:t>
            </a:r>
            <a:endParaRPr lang="el-GR" dirty="0" smtClean="0">
              <a:solidFill>
                <a:srgbClr val="00B0F0"/>
              </a:solidFill>
            </a:endParaRPr>
          </a:p>
          <a:p>
            <a:r>
              <a:rPr lang="el-GR" dirty="0" smtClean="0">
                <a:solidFill>
                  <a:srgbClr val="00B0F0"/>
                </a:solidFill>
              </a:rPr>
              <a:t>ΑΝΤΙΟ=</a:t>
            </a:r>
            <a:r>
              <a:rPr lang="fr-FR" dirty="0" smtClean="0">
                <a:solidFill>
                  <a:srgbClr val="00B0F0"/>
                </a:solidFill>
              </a:rPr>
              <a:t>AU REVOIR</a:t>
            </a:r>
            <a:endParaRPr lang="el-GR" dirty="0" smtClean="0">
              <a:solidFill>
                <a:srgbClr val="00B0F0"/>
              </a:solidFill>
            </a:endParaRPr>
          </a:p>
          <a:p>
            <a:r>
              <a:rPr lang="el-GR" dirty="0" smtClean="0">
                <a:solidFill>
                  <a:srgbClr val="00B0F0"/>
                </a:solidFill>
              </a:rPr>
              <a:t>ΠΟΥ ΕΊΝΑΙ Η ΤΟΥΑΛΕΤΑ;=</a:t>
            </a:r>
            <a:r>
              <a:rPr lang="fr-FR" dirty="0" smtClean="0">
                <a:solidFill>
                  <a:srgbClr val="00B0F0"/>
                </a:solidFill>
              </a:rPr>
              <a:t>QUI EST LA TOILETTE</a:t>
            </a:r>
            <a:endParaRPr lang="el-GR" dirty="0" smtClean="0">
              <a:solidFill>
                <a:srgbClr val="00B0F0"/>
              </a:solidFill>
            </a:endParaRPr>
          </a:p>
          <a:p>
            <a:endParaRPr lang="el-GR" dirty="0" smtClean="0">
              <a:solidFill>
                <a:srgbClr val="FF0000"/>
              </a:solidFill>
            </a:endParaRPr>
          </a:p>
          <a:p>
            <a:pPr>
              <a:buNone/>
            </a:pPr>
            <a:r>
              <a:rPr lang="el-GR" dirty="0" smtClean="0">
                <a:solidFill>
                  <a:srgbClr val="FF0000"/>
                </a:solidFill>
              </a:rPr>
              <a:t>                                                                                   ΜΑΡΙΑ ΜΟΥΧΤΑΡΗ</a:t>
            </a:r>
          </a:p>
          <a:p>
            <a:endParaRPr lang="el-GR" dirty="0" smtClean="0">
              <a:solidFill>
                <a:srgbClr val="00B0F0"/>
              </a:solidFill>
            </a:endParaRPr>
          </a:p>
          <a:p>
            <a:endParaRPr lang="el-GR" dirty="0"/>
          </a:p>
        </p:txBody>
      </p:sp>
      <p:sp>
        <p:nvSpPr>
          <p:cNvPr id="5" name="4 - Ορθογώνιο"/>
          <p:cNvSpPr/>
          <p:nvPr/>
        </p:nvSpPr>
        <p:spPr>
          <a:xfrm>
            <a:off x="4071934" y="428604"/>
            <a:ext cx="4849597" cy="923330"/>
          </a:xfrm>
          <a:prstGeom prst="rect">
            <a:avLst/>
          </a:prstGeom>
          <a:noFill/>
        </p:spPr>
        <p:txBody>
          <a:bodyPr wrap="none" lIns="91440" tIns="45720" rIns="91440" bIns="45720">
            <a:spAutoFit/>
          </a:bodyPr>
          <a:lstStyle/>
          <a:p>
            <a:pPr algn="ctr"/>
            <a:r>
              <a:rPr lang="el-G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fr-F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DICTIONNAIRE</a:t>
            </a:r>
            <a:r>
              <a:rPr lang="el-G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endParaRPr lang="el-G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5 - Ορθογώνιο"/>
          <p:cNvSpPr/>
          <p:nvPr/>
        </p:nvSpPr>
        <p:spPr>
          <a:xfrm>
            <a:off x="1928794" y="428604"/>
            <a:ext cx="2278316" cy="923330"/>
          </a:xfrm>
          <a:prstGeom prst="rect">
            <a:avLst/>
          </a:prstGeom>
          <a:noFill/>
        </p:spPr>
        <p:txBody>
          <a:bodyPr wrap="none" lIns="91440" tIns="45720" rIns="91440" bIns="45720">
            <a:spAutoFit/>
          </a:bodyPr>
          <a:lstStyle/>
          <a:p>
            <a:pPr algn="ctr"/>
            <a:r>
              <a:rPr lang="el-GR"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ΛΕΞΙΚΟ</a:t>
            </a:r>
            <a:endParaRPr lang="el-G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286000" y="2967335"/>
            <a:ext cx="4572000" cy="2308324"/>
          </a:xfrm>
          <a:prstGeom prst="rect">
            <a:avLst/>
          </a:prstGeom>
        </p:spPr>
        <p:txBody>
          <a:bodyPr>
            <a:spAutoFit/>
          </a:bodyPr>
          <a:lstStyle/>
          <a:p>
            <a:r>
              <a:rPr lang="el-GR" dirty="0" smtClean="0">
                <a:solidFill>
                  <a:srgbClr val="FFFF00"/>
                </a:solidFill>
              </a:rPr>
              <a:t>Ο </a:t>
            </a:r>
            <a:r>
              <a:rPr lang="el-GR" b="1" dirty="0" smtClean="0">
                <a:solidFill>
                  <a:srgbClr val="FFFF00"/>
                </a:solidFill>
              </a:rPr>
              <a:t>Λευκός Πύργος</a:t>
            </a:r>
            <a:r>
              <a:rPr lang="el-GR" dirty="0" smtClean="0">
                <a:solidFill>
                  <a:srgbClr val="FFFF00"/>
                </a:solidFill>
              </a:rPr>
              <a:t> της </a:t>
            </a:r>
            <a:r>
              <a:rPr lang="el-GR" dirty="0" smtClean="0">
                <a:solidFill>
                  <a:srgbClr val="FFFF00"/>
                </a:solidFill>
                <a:hlinkClick r:id="rId2" tooltip="Θεσσαλονίκη"/>
              </a:rPr>
              <a:t>Θεσσαλονίκης</a:t>
            </a:r>
            <a:r>
              <a:rPr lang="el-GR" dirty="0" smtClean="0">
                <a:solidFill>
                  <a:srgbClr val="FFFF00"/>
                </a:solidFill>
              </a:rPr>
              <a:t> είναι ένας οχυρωματικός πύργος του </a:t>
            </a:r>
            <a:r>
              <a:rPr lang="el-GR" dirty="0" smtClean="0">
                <a:solidFill>
                  <a:srgbClr val="FFFF00"/>
                </a:solidFill>
                <a:hlinkClick r:id="rId3" tooltip="15ος αιώνας"/>
              </a:rPr>
              <a:t>15ου αιώνα</a:t>
            </a:r>
            <a:r>
              <a:rPr lang="el-GR" dirty="0" smtClean="0">
                <a:solidFill>
                  <a:srgbClr val="FFFF00"/>
                </a:solidFill>
              </a:rPr>
              <a:t>, ο οποίος χρησιμοποιήθηκε στη συνέχεια ως κατάλυμα φρουράς </a:t>
            </a:r>
            <a:r>
              <a:rPr lang="el-GR" dirty="0" smtClean="0">
                <a:solidFill>
                  <a:srgbClr val="FFFF00"/>
                </a:solidFill>
                <a:hlinkClick r:id="rId4" tooltip="Γενίτσαροι"/>
              </a:rPr>
              <a:t>Γενιτσάρων</a:t>
            </a:r>
            <a:r>
              <a:rPr lang="el-GR" dirty="0" smtClean="0">
                <a:solidFill>
                  <a:srgbClr val="FFFF00"/>
                </a:solidFill>
              </a:rPr>
              <a:t> και ως φυλακή θανατοποινιτών. Είναι ένα από πιο γνωστά κτίσματα-σύμβολα πόλεων στην </a:t>
            </a:r>
            <a:r>
              <a:rPr lang="el-GR" dirty="0" smtClean="0">
                <a:solidFill>
                  <a:srgbClr val="FFFF00"/>
                </a:solidFill>
                <a:hlinkClick r:id="rId5" tooltip="Ελλάδα"/>
              </a:rPr>
              <a:t>Ελλάδα</a:t>
            </a:r>
            <a:r>
              <a:rPr lang="el-GR" dirty="0" smtClean="0">
                <a:solidFill>
                  <a:srgbClr val="FFFF00"/>
                </a:solidFill>
              </a:rPr>
              <a:t>. Έχει 6 ορόφους, 34 μέτρα ύψος και 70 μέτρα περίμετρο</a:t>
            </a:r>
            <a:endParaRPr lang="el-GR" dirty="0">
              <a:solidFill>
                <a:srgbClr val="FFFF00"/>
              </a:solidFill>
            </a:endParaRPr>
          </a:p>
        </p:txBody>
      </p:sp>
      <p:sp>
        <p:nvSpPr>
          <p:cNvPr id="4" name="3 - Ορθογώνιο"/>
          <p:cNvSpPr/>
          <p:nvPr/>
        </p:nvSpPr>
        <p:spPr>
          <a:xfrm>
            <a:off x="2438400" y="3119735"/>
            <a:ext cx="4572000" cy="369332"/>
          </a:xfrm>
          <a:prstGeom prst="rect">
            <a:avLst/>
          </a:prstGeom>
        </p:spPr>
        <p:txBody>
          <a:bodyPr>
            <a:spAutoFit/>
          </a:bodyPr>
          <a:lstStyle/>
          <a:p>
            <a:endParaRPr lang="el-GR" dirty="0"/>
          </a:p>
        </p:txBody>
      </p:sp>
      <p:sp>
        <p:nvSpPr>
          <p:cNvPr id="5" name="4 - Ορθογώνιο"/>
          <p:cNvSpPr/>
          <p:nvPr/>
        </p:nvSpPr>
        <p:spPr>
          <a:xfrm>
            <a:off x="2590800" y="3272135"/>
            <a:ext cx="4572000" cy="369332"/>
          </a:xfrm>
          <a:prstGeom prst="rect">
            <a:avLst/>
          </a:prstGeom>
        </p:spPr>
        <p:txBody>
          <a:bodyPr>
            <a:spAutoFit/>
          </a:bodyPr>
          <a:lstStyle/>
          <a:p>
            <a:endParaRPr lang="el-GR" dirty="0"/>
          </a:p>
        </p:txBody>
      </p:sp>
      <p:sp>
        <p:nvSpPr>
          <p:cNvPr id="6" name="5 - Ορθογώνιο"/>
          <p:cNvSpPr/>
          <p:nvPr/>
        </p:nvSpPr>
        <p:spPr>
          <a:xfrm>
            <a:off x="2743200" y="3424535"/>
            <a:ext cx="4572000" cy="369332"/>
          </a:xfrm>
          <a:prstGeom prst="rect">
            <a:avLst/>
          </a:prstGeom>
        </p:spPr>
        <p:txBody>
          <a:bodyPr>
            <a:spAutoFit/>
          </a:bodyPr>
          <a:lstStyle/>
          <a:p>
            <a:endParaRPr lang="el-GR" dirty="0"/>
          </a:p>
        </p:txBody>
      </p:sp>
      <p:sp>
        <p:nvSpPr>
          <p:cNvPr id="7" name="6 - Ορθογώνιο"/>
          <p:cNvSpPr/>
          <p:nvPr/>
        </p:nvSpPr>
        <p:spPr>
          <a:xfrm>
            <a:off x="2895600" y="3576935"/>
            <a:ext cx="4572000" cy="369332"/>
          </a:xfrm>
          <a:prstGeom prst="rect">
            <a:avLst/>
          </a:prstGeom>
        </p:spPr>
        <p:txBody>
          <a:bodyPr>
            <a:spAutoFit/>
          </a:bodyPr>
          <a:lstStyle/>
          <a:p>
            <a:endParaRPr lang="el-GR" dirty="0"/>
          </a:p>
        </p:txBody>
      </p:sp>
      <p:sp>
        <p:nvSpPr>
          <p:cNvPr id="8" name="7 - Ορθογώνιο"/>
          <p:cNvSpPr/>
          <p:nvPr/>
        </p:nvSpPr>
        <p:spPr>
          <a:xfrm>
            <a:off x="3048000" y="3729335"/>
            <a:ext cx="4572000" cy="369332"/>
          </a:xfrm>
          <a:prstGeom prst="rect">
            <a:avLst/>
          </a:prstGeom>
        </p:spPr>
        <p:txBody>
          <a:bodyPr>
            <a:spAutoFit/>
          </a:bodyPr>
          <a:lstStyle/>
          <a:p>
            <a:endParaRPr lang="el-GR" dirty="0"/>
          </a:p>
        </p:txBody>
      </p:sp>
      <p:sp>
        <p:nvSpPr>
          <p:cNvPr id="9" name="8 - Ορθογώνιο"/>
          <p:cNvSpPr/>
          <p:nvPr/>
        </p:nvSpPr>
        <p:spPr>
          <a:xfrm>
            <a:off x="3200400" y="3881735"/>
            <a:ext cx="4572000" cy="369332"/>
          </a:xfrm>
          <a:prstGeom prst="rect">
            <a:avLst/>
          </a:prstGeom>
        </p:spPr>
        <p:txBody>
          <a:bodyPr>
            <a:spAutoFit/>
          </a:bodyPr>
          <a:lstStyle/>
          <a:p>
            <a:endParaRPr lang="el-GR" dirty="0"/>
          </a:p>
        </p:txBody>
      </p:sp>
      <p:sp>
        <p:nvSpPr>
          <p:cNvPr id="10" name="9 - Ορθογώνιο"/>
          <p:cNvSpPr/>
          <p:nvPr/>
        </p:nvSpPr>
        <p:spPr>
          <a:xfrm>
            <a:off x="3352800" y="4034135"/>
            <a:ext cx="4572000" cy="369332"/>
          </a:xfrm>
          <a:prstGeom prst="rect">
            <a:avLst/>
          </a:prstGeom>
        </p:spPr>
        <p:txBody>
          <a:bodyPr>
            <a:spAutoFit/>
          </a:bodyPr>
          <a:lstStyle/>
          <a:p>
            <a:endParaRPr lang="el-GR" dirty="0"/>
          </a:p>
        </p:txBody>
      </p:sp>
      <p:sp>
        <p:nvSpPr>
          <p:cNvPr id="11" name="10 - Ορθογώνιο"/>
          <p:cNvSpPr/>
          <p:nvPr/>
        </p:nvSpPr>
        <p:spPr>
          <a:xfrm>
            <a:off x="3505200" y="4186535"/>
            <a:ext cx="4572000" cy="369332"/>
          </a:xfrm>
          <a:prstGeom prst="rect">
            <a:avLst/>
          </a:prstGeom>
        </p:spPr>
        <p:txBody>
          <a:bodyPr>
            <a:spAutoFit/>
          </a:bodyPr>
          <a:lstStyle/>
          <a:p>
            <a:endParaRPr lang="el-GR" dirty="0"/>
          </a:p>
        </p:txBody>
      </p:sp>
      <p:sp>
        <p:nvSpPr>
          <p:cNvPr id="13" name="12 - Ορθογώνιο"/>
          <p:cNvSpPr/>
          <p:nvPr/>
        </p:nvSpPr>
        <p:spPr>
          <a:xfrm>
            <a:off x="3810000" y="4491335"/>
            <a:ext cx="4572000" cy="369332"/>
          </a:xfrm>
          <a:prstGeom prst="rect">
            <a:avLst/>
          </a:prstGeom>
        </p:spPr>
        <p:txBody>
          <a:bodyPr>
            <a:spAutoFit/>
          </a:bodyPr>
          <a:lstStyle/>
          <a:p>
            <a:endParaRPr lang="el-GR" dirty="0"/>
          </a:p>
        </p:txBody>
      </p:sp>
      <p:sp>
        <p:nvSpPr>
          <p:cNvPr id="14" name="13 - Ορθογώνιο"/>
          <p:cNvSpPr/>
          <p:nvPr/>
        </p:nvSpPr>
        <p:spPr>
          <a:xfrm>
            <a:off x="3962400" y="4643735"/>
            <a:ext cx="4572000" cy="369332"/>
          </a:xfrm>
          <a:prstGeom prst="rect">
            <a:avLst/>
          </a:prstGeom>
        </p:spPr>
        <p:txBody>
          <a:bodyPr>
            <a:spAutoFit/>
          </a:bodyPr>
          <a:lstStyle/>
          <a:p>
            <a:endParaRPr lang="el-GR" dirty="0"/>
          </a:p>
        </p:txBody>
      </p:sp>
      <p:sp>
        <p:nvSpPr>
          <p:cNvPr id="15" name="14 - Ορθογώνιο"/>
          <p:cNvSpPr/>
          <p:nvPr/>
        </p:nvSpPr>
        <p:spPr>
          <a:xfrm>
            <a:off x="4114800" y="4796135"/>
            <a:ext cx="4572000" cy="369332"/>
          </a:xfrm>
          <a:prstGeom prst="rect">
            <a:avLst/>
          </a:prstGeom>
        </p:spPr>
        <p:txBody>
          <a:bodyPr>
            <a:spAutoFit/>
          </a:bodyPr>
          <a:lstStyle/>
          <a:p>
            <a:endParaRPr lang="el-GR" dirty="0"/>
          </a:p>
        </p:txBody>
      </p:sp>
      <p:sp>
        <p:nvSpPr>
          <p:cNvPr id="18" name="17 - Ορθογώνιο"/>
          <p:cNvSpPr/>
          <p:nvPr/>
        </p:nvSpPr>
        <p:spPr>
          <a:xfrm>
            <a:off x="2214546" y="642918"/>
            <a:ext cx="483671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ΛΕΥΚΟΣ ΠΥΡΓΟΣ</a:t>
            </a:r>
            <a:endParaRPr lang="el-G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0" name="19 - Ορθογώνιο"/>
          <p:cNvSpPr/>
          <p:nvPr/>
        </p:nvSpPr>
        <p:spPr>
          <a:xfrm>
            <a:off x="2714612" y="1500174"/>
            <a:ext cx="389670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Tour Blanche</a:t>
            </a:r>
            <a:endParaRPr lang="el-GR"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21" name="Picture 2"/>
          <p:cNvPicPr>
            <a:picLocks noChangeAspect="1" noChangeArrowheads="1"/>
          </p:cNvPicPr>
          <p:nvPr/>
        </p:nvPicPr>
        <p:blipFill>
          <a:blip r:embed="rId6"/>
          <a:srcRect/>
          <a:stretch>
            <a:fillRect/>
          </a:stretch>
        </p:blipFill>
        <p:spPr bwMode="auto">
          <a:xfrm>
            <a:off x="0" y="0"/>
            <a:ext cx="9144000"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2" name="21 - Ορθογώνιο"/>
          <p:cNvSpPr/>
          <p:nvPr/>
        </p:nvSpPr>
        <p:spPr>
          <a:xfrm>
            <a:off x="3500430" y="1071546"/>
            <a:ext cx="4572000" cy="2308324"/>
          </a:xfrm>
          <a:prstGeom prst="rect">
            <a:avLst/>
          </a:prstGeom>
        </p:spPr>
        <p:txBody>
          <a:bodyPr>
            <a:spAutoFit/>
          </a:bodyPr>
          <a:lstStyle/>
          <a:p>
            <a:r>
              <a:rPr lang="el-GR" dirty="0" smtClean="0">
                <a:solidFill>
                  <a:srgbClr val="00B0F0"/>
                </a:solidFill>
              </a:rPr>
              <a:t>Ο </a:t>
            </a:r>
            <a:r>
              <a:rPr lang="el-GR" b="1" dirty="0" smtClean="0">
                <a:solidFill>
                  <a:srgbClr val="00B0F0"/>
                </a:solidFill>
              </a:rPr>
              <a:t>Λευκός Πύργος</a:t>
            </a:r>
            <a:r>
              <a:rPr lang="el-GR" dirty="0" smtClean="0">
                <a:solidFill>
                  <a:srgbClr val="00B0F0"/>
                </a:solidFill>
              </a:rPr>
              <a:t> της </a:t>
            </a:r>
            <a:r>
              <a:rPr lang="el-GR" dirty="0" smtClean="0">
                <a:solidFill>
                  <a:srgbClr val="00B0F0"/>
                </a:solidFill>
                <a:hlinkClick r:id="rId2" tooltip="Θεσσαλονίκη"/>
              </a:rPr>
              <a:t>Θεσσαλονίκης</a:t>
            </a:r>
            <a:r>
              <a:rPr lang="el-GR" dirty="0" smtClean="0">
                <a:solidFill>
                  <a:srgbClr val="00B0F0"/>
                </a:solidFill>
              </a:rPr>
              <a:t> είναι ένας οχυρωματικός πύργος του </a:t>
            </a:r>
            <a:r>
              <a:rPr lang="el-GR" dirty="0" smtClean="0">
                <a:solidFill>
                  <a:srgbClr val="00B0F0"/>
                </a:solidFill>
                <a:hlinkClick r:id="rId3" tooltip="15ος αιώνας"/>
              </a:rPr>
              <a:t>15ου αιώνα</a:t>
            </a:r>
            <a:r>
              <a:rPr lang="el-GR" dirty="0" smtClean="0">
                <a:solidFill>
                  <a:srgbClr val="00B0F0"/>
                </a:solidFill>
              </a:rPr>
              <a:t>, ο οποίος χρησιμοποιήθηκε στη συνέχεια ως κατάλυμα φρουράς </a:t>
            </a:r>
            <a:r>
              <a:rPr lang="el-GR" dirty="0" smtClean="0">
                <a:solidFill>
                  <a:srgbClr val="00B0F0"/>
                </a:solidFill>
                <a:hlinkClick r:id="rId4" tooltip="Γενίτσαροι"/>
              </a:rPr>
              <a:t>Γενιτσάρων</a:t>
            </a:r>
            <a:r>
              <a:rPr lang="el-GR" dirty="0" smtClean="0">
                <a:solidFill>
                  <a:srgbClr val="00B0F0"/>
                </a:solidFill>
              </a:rPr>
              <a:t> και ως φυλακή θανατοποινιτών. Είναι ένα από πιο γνωστά κτίσματα-σύμβολα πόλεων στην </a:t>
            </a:r>
            <a:r>
              <a:rPr lang="el-GR" dirty="0" smtClean="0">
                <a:solidFill>
                  <a:srgbClr val="00B0F0"/>
                </a:solidFill>
                <a:hlinkClick r:id="rId5" tooltip="Ελλάδα"/>
              </a:rPr>
              <a:t>Ελλάδα</a:t>
            </a:r>
            <a:r>
              <a:rPr lang="el-GR" dirty="0" smtClean="0">
                <a:solidFill>
                  <a:srgbClr val="00B0F0"/>
                </a:solidFill>
              </a:rPr>
              <a:t>. Έχει 6 ορόφους, 34 μέτρα ύψος και 70 μέτρα περίμετρο.</a:t>
            </a:r>
            <a:endParaRPr lang="el-GR" dirty="0">
              <a:solidFill>
                <a:srgbClr val="00B0F0"/>
              </a:solidFill>
            </a:endParaRPr>
          </a:p>
        </p:txBody>
      </p:sp>
      <p:sp>
        <p:nvSpPr>
          <p:cNvPr id="23" name="22 - Ορθογώνιο"/>
          <p:cNvSpPr/>
          <p:nvPr/>
        </p:nvSpPr>
        <p:spPr>
          <a:xfrm>
            <a:off x="4000496" y="3571876"/>
            <a:ext cx="4572000" cy="2031325"/>
          </a:xfrm>
          <a:prstGeom prst="rect">
            <a:avLst/>
          </a:prstGeom>
        </p:spPr>
        <p:txBody>
          <a:bodyPr>
            <a:spAutoFit/>
          </a:bodyPr>
          <a:lstStyle/>
          <a:p>
            <a:r>
              <a:rPr lang="fr-FR" dirty="0" smtClean="0">
                <a:solidFill>
                  <a:srgbClr val="00B0F0"/>
                </a:solidFill>
              </a:rPr>
              <a:t>La Tour Blanche de Thessalonique est une tour fortifiée siècle 15, qui a ensuite été utilisé comme un garde janissaires hôtel couloir de la mort de prison. Il est l'un des bâtiments les plus célèbres, symboles des villes en Grèce. Il dispose de 6 étages, 34 mètres de haut et 70 pieds autour.</a:t>
            </a:r>
            <a:endParaRPr lang="el-GR" dirty="0">
              <a:solidFill>
                <a:srgbClr val="00B0F0"/>
              </a:solidFill>
            </a:endParaRPr>
          </a:p>
        </p:txBody>
      </p:sp>
      <p:sp>
        <p:nvSpPr>
          <p:cNvPr id="24" name="23 - Ορθογώνιο"/>
          <p:cNvSpPr/>
          <p:nvPr/>
        </p:nvSpPr>
        <p:spPr>
          <a:xfrm>
            <a:off x="857224" y="1428736"/>
            <a:ext cx="2437014" cy="1754326"/>
          </a:xfrm>
          <a:prstGeom prst="rect">
            <a:avLst/>
          </a:prstGeom>
          <a:noFill/>
        </p:spPr>
        <p:txBody>
          <a:bodyPr wrap="none" lIns="91440" tIns="45720" rIns="91440" bIns="45720">
            <a:spAutoFit/>
          </a:bodyPr>
          <a:lstStyle/>
          <a:p>
            <a:pPr algn="ctr"/>
            <a:r>
              <a:rPr lang="el-GR" sz="5400" b="1" cap="all" spc="0" dirty="0" err="1"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Λευκοσ</a:t>
            </a:r>
            <a:endParaRPr lang="el-GR" sz="5400" b="1" cap="all"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a:p>
            <a:pPr algn="ctr"/>
            <a:r>
              <a:rPr lang="el-GR" sz="5400" b="1" cap="all" spc="0" dirty="0" err="1"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πυργοσ</a:t>
            </a:r>
            <a:endParaRPr lang="el-GR" sz="54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endParaRPr>
          </a:p>
        </p:txBody>
      </p:sp>
      <p:sp>
        <p:nvSpPr>
          <p:cNvPr id="26" name="25 - Ορθογώνιο"/>
          <p:cNvSpPr/>
          <p:nvPr/>
        </p:nvSpPr>
        <p:spPr>
          <a:xfrm>
            <a:off x="1142976" y="3429000"/>
            <a:ext cx="2109873" cy="1754326"/>
          </a:xfrm>
          <a:prstGeom prst="rect">
            <a:avLst/>
          </a:prstGeom>
          <a:noFill/>
        </p:spPr>
        <p:txBody>
          <a:bodyPr wrap="none" lIns="91440" tIns="45720" rIns="91440" bIns="45720">
            <a:spAutoFit/>
          </a:bodyPr>
          <a:lstStyle/>
          <a:p>
            <a:pPr algn="ct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BLANC</a:t>
            </a:r>
            <a:b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fr-F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TOUR</a:t>
            </a:r>
            <a:endParaRPr lang="el-G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
        <p:nvSpPr>
          <p:cNvPr id="5" name="4 - Ορθογώνιο"/>
          <p:cNvSpPr/>
          <p:nvPr/>
        </p:nvSpPr>
        <p:spPr>
          <a:xfrm>
            <a:off x="0" y="1214422"/>
            <a:ext cx="4572000" cy="3139321"/>
          </a:xfrm>
          <a:prstGeom prst="rect">
            <a:avLst/>
          </a:prstGeom>
        </p:spPr>
        <p:txBody>
          <a:bodyPr>
            <a:spAutoFit/>
          </a:bodyPr>
          <a:lstStyle/>
          <a:p>
            <a:r>
              <a:rPr lang="el-GR" dirty="0" smtClean="0">
                <a:solidFill>
                  <a:schemeClr val="accent2">
                    <a:lumMod val="50000"/>
                  </a:schemeClr>
                </a:solidFill>
              </a:rPr>
              <a:t>Η </a:t>
            </a:r>
            <a:r>
              <a:rPr lang="el-GR" b="1" dirty="0" smtClean="0">
                <a:solidFill>
                  <a:schemeClr val="accent2">
                    <a:lumMod val="50000"/>
                  </a:schemeClr>
                </a:solidFill>
              </a:rPr>
              <a:t>μπουγάτσα</a:t>
            </a:r>
            <a:r>
              <a:rPr lang="el-GR" dirty="0" smtClean="0">
                <a:solidFill>
                  <a:schemeClr val="accent2">
                    <a:lumMod val="50000"/>
                  </a:schemeClr>
                </a:solidFill>
              </a:rPr>
              <a:t> είναι </a:t>
            </a:r>
            <a:r>
              <a:rPr lang="el-GR" dirty="0" smtClean="0">
                <a:solidFill>
                  <a:schemeClr val="accent2">
                    <a:lumMod val="50000"/>
                  </a:schemeClr>
                </a:solidFill>
                <a:hlinkClick r:id="rId3" tooltip="Πίτα (δεν έχει γραφτεί ακόμα)"/>
              </a:rPr>
              <a:t>πίτα</a:t>
            </a:r>
            <a:r>
              <a:rPr lang="el-GR" dirty="0" smtClean="0">
                <a:solidFill>
                  <a:schemeClr val="accent2">
                    <a:lumMod val="50000"/>
                  </a:schemeClr>
                </a:solidFill>
              </a:rPr>
              <a:t> από φύλλο, με γέμιση συνήθως κρέμα ή </a:t>
            </a:r>
            <a:r>
              <a:rPr lang="el-GR" dirty="0" smtClean="0">
                <a:solidFill>
                  <a:schemeClr val="accent2">
                    <a:lumMod val="50000"/>
                  </a:schemeClr>
                </a:solidFill>
                <a:hlinkClick r:id="rId4" tooltip="Τυρί"/>
              </a:rPr>
              <a:t>τυρί</a:t>
            </a:r>
            <a:r>
              <a:rPr lang="el-GR" dirty="0" smtClean="0">
                <a:solidFill>
                  <a:schemeClr val="accent2">
                    <a:lumMod val="50000"/>
                  </a:schemeClr>
                </a:solidFill>
              </a:rPr>
              <a:t>, αν και συναντάται και σε άλλες γεύσεις, όπως με </a:t>
            </a:r>
            <a:r>
              <a:rPr lang="el-GR" dirty="0" smtClean="0">
                <a:solidFill>
                  <a:schemeClr val="accent2">
                    <a:lumMod val="50000"/>
                  </a:schemeClr>
                </a:solidFill>
                <a:hlinkClick r:id="rId5" tooltip="Κιμάς (δεν έχει γραφτεί ακόμα)"/>
              </a:rPr>
              <a:t>κιμά</a:t>
            </a:r>
            <a:r>
              <a:rPr lang="el-GR" dirty="0" smtClean="0">
                <a:solidFill>
                  <a:schemeClr val="accent2">
                    <a:lumMod val="50000"/>
                  </a:schemeClr>
                </a:solidFill>
              </a:rPr>
              <a:t>, </a:t>
            </a:r>
            <a:r>
              <a:rPr lang="el-GR" dirty="0" smtClean="0">
                <a:solidFill>
                  <a:schemeClr val="accent2">
                    <a:lumMod val="50000"/>
                  </a:schemeClr>
                </a:solidFill>
                <a:hlinkClick r:id="rId6" tooltip="Σπανάκι"/>
              </a:rPr>
              <a:t>σπανάκι</a:t>
            </a:r>
            <a:r>
              <a:rPr lang="el-GR" dirty="0" smtClean="0">
                <a:solidFill>
                  <a:schemeClr val="accent2">
                    <a:lumMod val="50000"/>
                  </a:schemeClr>
                </a:solidFill>
              </a:rPr>
              <a:t> ή με κρέμα </a:t>
            </a:r>
            <a:r>
              <a:rPr lang="el-GR" dirty="0" smtClean="0">
                <a:solidFill>
                  <a:schemeClr val="accent2">
                    <a:lumMod val="50000"/>
                  </a:schemeClr>
                </a:solidFill>
                <a:hlinkClick r:id="rId7" tooltip="Κακάο"/>
              </a:rPr>
              <a:t>κακάο</a:t>
            </a:r>
            <a:r>
              <a:rPr lang="el-GR" dirty="0" smtClean="0">
                <a:solidFill>
                  <a:schemeClr val="accent2">
                    <a:lumMod val="50000"/>
                  </a:schemeClr>
                </a:solidFill>
              </a:rPr>
              <a:t>. Το όνομά της προέρχεται από την αντίστοιχη </a:t>
            </a:r>
            <a:r>
              <a:rPr lang="el-GR" dirty="0" smtClean="0">
                <a:solidFill>
                  <a:schemeClr val="accent2">
                    <a:lumMod val="50000"/>
                  </a:schemeClr>
                </a:solidFill>
                <a:hlinkClick r:id="rId8" tooltip="Τουρκική γλώσσα"/>
              </a:rPr>
              <a:t>τουρκική</a:t>
            </a:r>
            <a:r>
              <a:rPr lang="el-GR" dirty="0" smtClean="0">
                <a:solidFill>
                  <a:schemeClr val="accent2">
                    <a:lumMod val="50000"/>
                  </a:schemeClr>
                </a:solidFill>
              </a:rPr>
              <a:t> λέξη </a:t>
            </a:r>
            <a:r>
              <a:rPr lang="el-GR" i="1" dirty="0" err="1" smtClean="0">
                <a:solidFill>
                  <a:schemeClr val="accent2">
                    <a:lumMod val="50000"/>
                  </a:schemeClr>
                </a:solidFill>
              </a:rPr>
              <a:t>πογάτσα</a:t>
            </a:r>
            <a:r>
              <a:rPr lang="el-GR" dirty="0" smtClean="0">
                <a:solidFill>
                  <a:schemeClr val="accent2">
                    <a:lumMod val="50000"/>
                  </a:schemeClr>
                </a:solidFill>
              </a:rPr>
              <a:t> (POĞAÇA = ζύμη). Στην </a:t>
            </a:r>
            <a:r>
              <a:rPr lang="el-GR" dirty="0" smtClean="0">
                <a:solidFill>
                  <a:schemeClr val="accent2">
                    <a:lumMod val="50000"/>
                  </a:schemeClr>
                </a:solidFill>
                <a:hlinkClick r:id="rId9" tooltip="Ελλάδα"/>
              </a:rPr>
              <a:t>Ελλάδα</a:t>
            </a:r>
            <a:r>
              <a:rPr lang="el-GR" dirty="0" smtClean="0">
                <a:solidFill>
                  <a:schemeClr val="accent2">
                    <a:lumMod val="50000"/>
                  </a:schemeClr>
                </a:solidFill>
              </a:rPr>
              <a:t> την έφεραν </a:t>
            </a:r>
            <a:r>
              <a:rPr lang="el-GR" dirty="0" err="1" smtClean="0">
                <a:solidFill>
                  <a:schemeClr val="accent2">
                    <a:lumMod val="50000"/>
                  </a:schemeClr>
                </a:solidFill>
              </a:rPr>
              <a:t>μικρασιάτες</a:t>
            </a:r>
            <a:r>
              <a:rPr lang="el-GR" dirty="0" smtClean="0">
                <a:solidFill>
                  <a:schemeClr val="accent2">
                    <a:lumMod val="50000"/>
                  </a:schemeClr>
                </a:solidFill>
              </a:rPr>
              <a:t> πρόσφυγες μετά τη </a:t>
            </a:r>
            <a:r>
              <a:rPr lang="el-GR" dirty="0" smtClean="0">
                <a:solidFill>
                  <a:schemeClr val="accent2">
                    <a:lumMod val="50000"/>
                  </a:schemeClr>
                </a:solidFill>
                <a:hlinkClick r:id="rId10" tooltip="Μικρασιατική καταστροφή"/>
              </a:rPr>
              <a:t>Μικρασιατική καταστροφή</a:t>
            </a:r>
            <a:r>
              <a:rPr lang="el-GR" dirty="0" smtClean="0">
                <a:solidFill>
                  <a:schemeClr val="accent2">
                    <a:lumMod val="50000"/>
                  </a:schemeClr>
                </a:solidFill>
              </a:rPr>
              <a:t>, κάνοντάς την ιδιαίτερα δημοφιλή στη </a:t>
            </a:r>
            <a:r>
              <a:rPr lang="el-GR" dirty="0" smtClean="0">
                <a:solidFill>
                  <a:schemeClr val="accent2">
                    <a:lumMod val="50000"/>
                  </a:schemeClr>
                </a:solidFill>
                <a:hlinkClick r:id="rId11" tooltip="Βόρεια Ελλάδα"/>
              </a:rPr>
              <a:t>Βόρεια Ελλάδα</a:t>
            </a:r>
            <a:r>
              <a:rPr lang="el-GR" dirty="0" smtClean="0">
                <a:solidFill>
                  <a:schemeClr val="accent2">
                    <a:lumMod val="50000"/>
                  </a:schemeClr>
                </a:solidFill>
              </a:rPr>
              <a:t>, ειδικά στη </a:t>
            </a:r>
            <a:r>
              <a:rPr lang="el-GR" dirty="0" smtClean="0">
                <a:solidFill>
                  <a:schemeClr val="accent2">
                    <a:lumMod val="50000"/>
                  </a:schemeClr>
                </a:solidFill>
                <a:hlinkClick r:id="rId12" tooltip="Θεσσαλονίκη"/>
              </a:rPr>
              <a:t>Θεσσαλονίκη</a:t>
            </a:r>
            <a:r>
              <a:rPr lang="el-GR" dirty="0" smtClean="0">
                <a:solidFill>
                  <a:schemeClr val="accent2">
                    <a:lumMod val="50000"/>
                  </a:schemeClr>
                </a:solidFill>
              </a:rPr>
              <a:t> και τις </a:t>
            </a:r>
            <a:r>
              <a:rPr lang="el-GR" dirty="0" smtClean="0">
                <a:solidFill>
                  <a:schemeClr val="accent2">
                    <a:lumMod val="50000"/>
                  </a:schemeClr>
                </a:solidFill>
                <a:hlinkClick r:id="rId13" tooltip="Σέρρες"/>
              </a:rPr>
              <a:t>Σέρρες</a:t>
            </a:r>
            <a:r>
              <a:rPr lang="el-GR" dirty="0" smtClean="0">
                <a:solidFill>
                  <a:schemeClr val="accent2">
                    <a:lumMod val="50000"/>
                  </a:schemeClr>
                </a:solidFill>
              </a:rPr>
              <a:t>, που θεωρούνται φημισμένες για τη μπουγάτσα τους.</a:t>
            </a:r>
            <a:endParaRPr lang="el-GR" dirty="0">
              <a:solidFill>
                <a:schemeClr val="accent2">
                  <a:lumMod val="50000"/>
                </a:schemeClr>
              </a:solidFill>
            </a:endParaRPr>
          </a:p>
        </p:txBody>
      </p:sp>
      <p:sp>
        <p:nvSpPr>
          <p:cNvPr id="6" name="5 - Ορθογώνιο"/>
          <p:cNvSpPr/>
          <p:nvPr/>
        </p:nvSpPr>
        <p:spPr>
          <a:xfrm>
            <a:off x="4572000" y="3718679"/>
            <a:ext cx="4572000" cy="3139321"/>
          </a:xfrm>
          <a:prstGeom prst="rect">
            <a:avLst/>
          </a:prstGeom>
        </p:spPr>
        <p:txBody>
          <a:bodyPr>
            <a:spAutoFit/>
          </a:bodyPr>
          <a:lstStyle/>
          <a:p>
            <a:r>
              <a:rPr lang="fr-FR" dirty="0" smtClean="0">
                <a:solidFill>
                  <a:schemeClr val="accent2">
                    <a:lumMod val="50000"/>
                  </a:schemeClr>
                </a:solidFill>
              </a:rPr>
              <a:t>La tarte est une feuille à tarte, généralement rempli de crème ou de fromage, mais dans d'autres saveurs, comme la viande hachée, des épinards à la crème ou de cacao. Son nom vient de la même mot turc </a:t>
            </a:r>
            <a:r>
              <a:rPr lang="fr-FR" dirty="0" err="1" smtClean="0">
                <a:solidFill>
                  <a:schemeClr val="accent2">
                    <a:lumMod val="50000"/>
                  </a:schemeClr>
                </a:solidFill>
              </a:rPr>
              <a:t>pogatsa</a:t>
            </a:r>
            <a:r>
              <a:rPr lang="fr-FR" dirty="0" smtClean="0">
                <a:solidFill>
                  <a:schemeClr val="accent2">
                    <a:lumMod val="50000"/>
                  </a:schemeClr>
                </a:solidFill>
              </a:rPr>
              <a:t> (POĞAÇA = levure). En Grèce, l'Asie Mineure amené les réfugiés après la catastrophe d'Asie Mineure, ce qui rend particulièrement populaire dans le nord de la Grèce, de Thessalonique et en particulier Serres, qui sont célèbres pour leur tarte.</a:t>
            </a:r>
            <a:endParaRPr lang="fr-FR" dirty="0">
              <a:solidFill>
                <a:schemeClr val="accent2">
                  <a:lumMod val="50000"/>
                </a:schemeClr>
              </a:solidFill>
            </a:endParaRPr>
          </a:p>
        </p:txBody>
      </p:sp>
      <p:sp>
        <p:nvSpPr>
          <p:cNvPr id="7" name="6 - Ορθογώνιο"/>
          <p:cNvSpPr/>
          <p:nvPr/>
        </p:nvSpPr>
        <p:spPr>
          <a:xfrm>
            <a:off x="4786314" y="428604"/>
            <a:ext cx="38288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solidFill>
                  <a:schemeClr val="accent2">
                    <a:lumMod val="50000"/>
                  </a:schemeClr>
                </a:solidFill>
                <a:effectLst>
                  <a:outerShdw blurRad="76200" dist="50800" dir="5400000" algn="tl" rotWithShape="0">
                    <a:srgbClr val="000000">
                      <a:alpha val="65000"/>
                    </a:srgbClr>
                  </a:outerShdw>
                </a:effectLst>
              </a:rPr>
              <a:t>ΜΠΟΥΓΑΤΣΑ</a:t>
            </a:r>
            <a:endParaRPr lang="el-GR" sz="5400" b="1" cap="none" spc="50" dirty="0">
              <a:ln w="11430"/>
              <a:solidFill>
                <a:schemeClr val="accent2">
                  <a:lumMod val="50000"/>
                </a:schemeClr>
              </a:solidFill>
              <a:effectLst>
                <a:outerShdw blurRad="76200" dist="50800" dir="5400000" algn="tl" rotWithShape="0">
                  <a:srgbClr val="000000">
                    <a:alpha val="65000"/>
                  </a:srgbClr>
                </a:outerShdw>
              </a:effectLst>
            </a:endParaRPr>
          </a:p>
        </p:txBody>
      </p:sp>
      <p:sp>
        <p:nvSpPr>
          <p:cNvPr id="8" name="7 - Ορθογώνιο"/>
          <p:cNvSpPr/>
          <p:nvPr/>
        </p:nvSpPr>
        <p:spPr>
          <a:xfrm>
            <a:off x="4051665" y="3244334"/>
            <a:ext cx="1040670" cy="369332"/>
          </a:xfrm>
          <a:prstGeom prst="rect">
            <a:avLst/>
          </a:prstGeom>
        </p:spPr>
        <p:txBody>
          <a:bodyPr wrap="none">
            <a:spAutoFit/>
          </a:bodyPr>
          <a:lstStyle/>
          <a:p>
            <a:r>
              <a:rPr lang="fr-FR" dirty="0" err="1" smtClean="0"/>
              <a:t>bougatsa</a:t>
            </a:r>
            <a:endParaRPr lang="el-GR" dirty="0"/>
          </a:p>
        </p:txBody>
      </p:sp>
      <p:sp>
        <p:nvSpPr>
          <p:cNvPr id="10" name="9 - Ορθογώνιο"/>
          <p:cNvSpPr/>
          <p:nvPr/>
        </p:nvSpPr>
        <p:spPr>
          <a:xfrm>
            <a:off x="214282" y="4786322"/>
            <a:ext cx="364333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err="1" smtClean="0">
                <a:ln w="11430"/>
                <a:solidFill>
                  <a:schemeClr val="accent2">
                    <a:lumMod val="50000"/>
                  </a:schemeClr>
                </a:solidFill>
                <a:effectLst>
                  <a:outerShdw blurRad="76200" dist="50800" dir="5400000" algn="tl" rotWithShape="0">
                    <a:srgbClr val="000000">
                      <a:alpha val="65000"/>
                    </a:srgbClr>
                  </a:outerShdw>
                </a:effectLst>
              </a:rPr>
              <a:t>bougatsa</a:t>
            </a:r>
            <a:endParaRPr lang="el-GR" sz="5400" b="1" cap="none" spc="50" dirty="0">
              <a:ln w="11430"/>
              <a:solidFill>
                <a:schemeClr val="accent2">
                  <a:lumMod val="50000"/>
                </a:schemeClr>
              </a:solidFill>
              <a:effectLst>
                <a:outerShdw blurRad="76200" dist="50800" dir="5400000" algn="tl" rotWithShape="0">
                  <a:srgbClr val="000000">
                    <a:alpha val="65000"/>
                  </a:srgbClr>
                </a:outerShdw>
              </a:effectLst>
            </a:endParaRPr>
          </a:p>
        </p:txBody>
      </p:sp>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
        <p:nvSpPr>
          <p:cNvPr id="11" name="10 - Ορθογώνιο"/>
          <p:cNvSpPr/>
          <p:nvPr/>
        </p:nvSpPr>
        <p:spPr>
          <a:xfrm>
            <a:off x="714348" y="1214422"/>
            <a:ext cx="31010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ΚΟΥΛΟΥΡΙ</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11 - Ορθογώνιο"/>
          <p:cNvSpPr/>
          <p:nvPr/>
        </p:nvSpPr>
        <p:spPr>
          <a:xfrm>
            <a:off x="0" y="4214818"/>
            <a:ext cx="4572000" cy="2308324"/>
          </a:xfrm>
          <a:prstGeom prst="rect">
            <a:avLst/>
          </a:prstGeom>
        </p:spPr>
        <p:txBody>
          <a:bodyPr wrap="square">
            <a:spAutoFit/>
          </a:bodyPr>
          <a:lstStyle/>
          <a:p>
            <a:r>
              <a:rPr lang="el-GR" dirty="0" smtClean="0">
                <a:solidFill>
                  <a:schemeClr val="accent2">
                    <a:lumMod val="50000"/>
                  </a:schemeClr>
                </a:solidFill>
              </a:rPr>
              <a:t>Σήμα κατατεθέν στην παραγωγή του κάθε φούρνου. Αν και δεν έχει κατοχυρωμένη ονομασία προέλευσης, καθιερώθηκε με την ονομασία «κουλούρι Θεσσαλονίκης», γιατί ξεκίνησε να παρασκευάζεται στη Θεσσαλονίκη από πρόσφυγες που ήρθαν από τις χαμένες πατρίδες.</a:t>
            </a:r>
            <a:br>
              <a:rPr lang="el-GR" dirty="0" smtClean="0">
                <a:solidFill>
                  <a:schemeClr val="accent2">
                    <a:lumMod val="50000"/>
                  </a:schemeClr>
                </a:solidFill>
              </a:rPr>
            </a:br>
            <a:endParaRPr lang="el-GR" dirty="0">
              <a:solidFill>
                <a:schemeClr val="accent2">
                  <a:lumMod val="50000"/>
                </a:schemeClr>
              </a:solidFill>
            </a:endParaRPr>
          </a:p>
        </p:txBody>
      </p:sp>
      <p:sp>
        <p:nvSpPr>
          <p:cNvPr id="13" name="12 - Ορθογώνιο"/>
          <p:cNvSpPr/>
          <p:nvPr/>
        </p:nvSpPr>
        <p:spPr>
          <a:xfrm>
            <a:off x="4357686" y="928670"/>
            <a:ext cx="4572000" cy="2308324"/>
          </a:xfrm>
          <a:prstGeom prst="rect">
            <a:avLst/>
          </a:prstGeom>
        </p:spPr>
        <p:txBody>
          <a:bodyPr>
            <a:spAutoFit/>
          </a:bodyPr>
          <a:lstStyle/>
          <a:p>
            <a:r>
              <a:rPr lang="fr-FR" dirty="0" smtClean="0">
                <a:solidFill>
                  <a:schemeClr val="accent2">
                    <a:lumMod val="50000"/>
                  </a:schemeClr>
                </a:solidFill>
              </a:rPr>
              <a:t>Des marques dans la production de chaque four. Bien que n'étant pas une appellation d'origine, institué sous le nom "Bun Thessalonique," parce qu'il a commencé à Thessalonique produite par les réfugiés venus de la patrie perdue.</a:t>
            </a:r>
            <a:br>
              <a:rPr lang="fr-FR" dirty="0" smtClean="0">
                <a:solidFill>
                  <a:schemeClr val="accent2">
                    <a:lumMod val="50000"/>
                  </a:schemeClr>
                </a:solidFill>
              </a:rPr>
            </a:br>
            <a:r>
              <a:rPr lang="fr-FR" dirty="0" smtClean="0"/>
              <a:t/>
            </a:r>
            <a:br>
              <a:rPr lang="fr-FR" dirty="0" smtClean="0"/>
            </a:br>
            <a:endParaRPr lang="el-GR" dirty="0"/>
          </a:p>
        </p:txBody>
      </p:sp>
      <p:sp>
        <p:nvSpPr>
          <p:cNvPr id="15" name="14 - Ορθογώνιο"/>
          <p:cNvSpPr/>
          <p:nvPr/>
        </p:nvSpPr>
        <p:spPr>
          <a:xfrm>
            <a:off x="5072066" y="3857628"/>
            <a:ext cx="35719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PAIN</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6 - Ορθογώνιο"/>
          <p:cNvSpPr/>
          <p:nvPr/>
        </p:nvSpPr>
        <p:spPr>
          <a:xfrm>
            <a:off x="0" y="3718679"/>
            <a:ext cx="4572000" cy="3139321"/>
          </a:xfrm>
          <a:prstGeom prst="rect">
            <a:avLst/>
          </a:prstGeom>
        </p:spPr>
        <p:txBody>
          <a:bodyPr>
            <a:spAutoFit/>
          </a:bodyPr>
          <a:lstStyle/>
          <a:p>
            <a:r>
              <a:rPr lang="el-GR" dirty="0" smtClean="0">
                <a:solidFill>
                  <a:srgbClr val="66FF66"/>
                </a:solidFill>
              </a:rPr>
              <a:t>Η Ροτόντα βρίσκεται βόρεια της οδού Εγνατία, στο ανατολικό τμήμα της παλιάς πόλης και σε μικρή απόσταση από την </a:t>
            </a:r>
            <a:r>
              <a:rPr lang="el-GR" i="1" dirty="0" err="1" smtClean="0">
                <a:solidFill>
                  <a:srgbClr val="66FF66"/>
                </a:solidFill>
              </a:rPr>
              <a:t>Κασσανδρεωτική</a:t>
            </a:r>
            <a:r>
              <a:rPr lang="el-GR" i="1" dirty="0" smtClean="0">
                <a:solidFill>
                  <a:srgbClr val="66FF66"/>
                </a:solidFill>
              </a:rPr>
              <a:t> πύλη</a:t>
            </a:r>
            <a:r>
              <a:rPr lang="el-GR" dirty="0" smtClean="0">
                <a:solidFill>
                  <a:srgbClr val="66FF66"/>
                </a:solidFill>
              </a:rPr>
              <a:t> της σημερινής πλατείας </a:t>
            </a:r>
            <a:r>
              <a:rPr lang="el-GR" dirty="0" err="1" smtClean="0">
                <a:solidFill>
                  <a:srgbClr val="66FF66"/>
                </a:solidFill>
              </a:rPr>
              <a:t>Συντριβανίου</a:t>
            </a:r>
            <a:r>
              <a:rPr lang="el-GR" dirty="0" smtClean="0">
                <a:solidFill>
                  <a:srgbClr val="66FF66"/>
                </a:solidFill>
              </a:rPr>
              <a:t>, όπου σώζονται ίχνη της. Νότια της Ροτόντας και στη νοητή προέκταση του άξονά της Β-Ν, σε μικρή απόσταση και σε επαφή με τη σημερινή οδό Εγνατία της πόλης, υπάρχει ένα τμήμα της </a:t>
            </a:r>
            <a:r>
              <a:rPr lang="el-GR" dirty="0" smtClean="0">
                <a:solidFill>
                  <a:srgbClr val="66FF66"/>
                </a:solidFill>
                <a:hlinkClick r:id="rId3"/>
              </a:rPr>
              <a:t>Θριαμβικής Αψίδας (Καμάρας) του </a:t>
            </a:r>
            <a:r>
              <a:rPr lang="el-GR" dirty="0" err="1" smtClean="0">
                <a:solidFill>
                  <a:srgbClr val="66FF66"/>
                </a:solidFill>
                <a:hlinkClick r:id="rId3"/>
              </a:rPr>
              <a:t>Γαλερίου</a:t>
            </a:r>
            <a:r>
              <a:rPr lang="el-GR" dirty="0" smtClean="0">
                <a:solidFill>
                  <a:srgbClr val="66FF66"/>
                </a:solidFill>
              </a:rPr>
              <a:t>, με την οποία η Ροτόντα αποτελούσε ένα ενιαίο κτιριακό σύνολο.</a:t>
            </a:r>
            <a:endParaRPr lang="el-GR" dirty="0">
              <a:solidFill>
                <a:srgbClr val="66FF66"/>
              </a:solidFill>
            </a:endParaRPr>
          </a:p>
        </p:txBody>
      </p:sp>
      <p:sp>
        <p:nvSpPr>
          <p:cNvPr id="8" name="7 - Ορθογώνιο"/>
          <p:cNvSpPr/>
          <p:nvPr/>
        </p:nvSpPr>
        <p:spPr>
          <a:xfrm>
            <a:off x="4572000" y="3786190"/>
            <a:ext cx="4572000" cy="2862322"/>
          </a:xfrm>
          <a:prstGeom prst="rect">
            <a:avLst/>
          </a:prstGeom>
        </p:spPr>
        <p:txBody>
          <a:bodyPr>
            <a:spAutoFit/>
          </a:bodyPr>
          <a:lstStyle/>
          <a:p>
            <a:r>
              <a:rPr lang="fr-FR" dirty="0" smtClean="0">
                <a:solidFill>
                  <a:srgbClr val="66FF66"/>
                </a:solidFill>
              </a:rPr>
              <a:t>La Rotonde est situé au nord de la rue </a:t>
            </a:r>
            <a:r>
              <a:rPr lang="fr-FR" dirty="0" err="1" smtClean="0">
                <a:solidFill>
                  <a:srgbClr val="66FF66"/>
                </a:solidFill>
              </a:rPr>
              <a:t>Egnatia</a:t>
            </a:r>
            <a:r>
              <a:rPr lang="fr-FR" dirty="0" smtClean="0">
                <a:solidFill>
                  <a:srgbClr val="66FF66"/>
                </a:solidFill>
              </a:rPr>
              <a:t>, dans la partie orientale de la vieille ville et à proximité de la porte actuelle Place </a:t>
            </a:r>
            <a:r>
              <a:rPr lang="fr-FR" dirty="0" err="1" smtClean="0">
                <a:solidFill>
                  <a:srgbClr val="66FF66"/>
                </a:solidFill>
              </a:rPr>
              <a:t>Kassandreotiki</a:t>
            </a:r>
            <a:r>
              <a:rPr lang="fr-FR" dirty="0" smtClean="0">
                <a:solidFill>
                  <a:srgbClr val="66FF66"/>
                </a:solidFill>
              </a:rPr>
              <a:t> Fontaine, où les traces. Sud de la Rotonde et le prolongement imaginaire de la Nouvelle-Écosse axe, à une courte distance et en contact avec la ville actuelle de la rue </a:t>
            </a:r>
            <a:r>
              <a:rPr lang="fr-FR" dirty="0" err="1" smtClean="0">
                <a:solidFill>
                  <a:srgbClr val="66FF66"/>
                </a:solidFill>
              </a:rPr>
              <a:t>Egnatia</a:t>
            </a:r>
            <a:r>
              <a:rPr lang="fr-FR" dirty="0" smtClean="0">
                <a:solidFill>
                  <a:srgbClr val="66FF66"/>
                </a:solidFill>
              </a:rPr>
              <a:t>, fait partie d'un arc de triomphe (Kamara) de Galère, la rotonde, qui était un complexe de bâtiments unique</a:t>
            </a:r>
            <a:endParaRPr lang="el-GR" dirty="0">
              <a:solidFill>
                <a:srgbClr val="66FF66"/>
              </a:solidFill>
            </a:endParaRPr>
          </a:p>
        </p:txBody>
      </p:sp>
      <p:sp>
        <p:nvSpPr>
          <p:cNvPr id="10" name="9 - Ορθογώνιο"/>
          <p:cNvSpPr/>
          <p:nvPr/>
        </p:nvSpPr>
        <p:spPr>
          <a:xfrm>
            <a:off x="2857488" y="357166"/>
            <a:ext cx="296824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5400" b="1" dirty="0" smtClean="0">
                <a:ln w="11430"/>
                <a:solidFill>
                  <a:srgbClr val="66FF66"/>
                </a:solidFill>
                <a:effectLst>
                  <a:outerShdw blurRad="80000" dist="40000" dir="5040000" algn="tl">
                    <a:srgbClr val="000000">
                      <a:alpha val="30000"/>
                    </a:srgbClr>
                  </a:outerShdw>
                </a:effectLst>
              </a:rPr>
              <a:t>ΡΟΤΟΝΤΑ</a:t>
            </a:r>
            <a:endParaRPr lang="el-GR" sz="5400" b="1" cap="none" spc="0" dirty="0">
              <a:ln w="11430"/>
              <a:solidFill>
                <a:srgbClr val="66FF66"/>
              </a:solidFill>
              <a:effectLst>
                <a:outerShdw blurRad="80000" dist="40000" dir="5040000" algn="tl">
                  <a:srgbClr val="000000">
                    <a:alpha val="30000"/>
                  </a:srgbClr>
                </a:outerShdw>
              </a:effectLst>
            </a:endParaRPr>
          </a:p>
        </p:txBody>
      </p:sp>
      <p:sp>
        <p:nvSpPr>
          <p:cNvPr id="13" name="12 - Ορθογώνιο"/>
          <p:cNvSpPr/>
          <p:nvPr/>
        </p:nvSpPr>
        <p:spPr>
          <a:xfrm>
            <a:off x="3143240" y="1357298"/>
            <a:ext cx="249222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5400" b="1" cap="none" spc="0" dirty="0" smtClean="0">
                <a:ln w="11430"/>
                <a:solidFill>
                  <a:srgbClr val="66FF66"/>
                </a:solidFill>
                <a:effectLst>
                  <a:outerShdw blurRad="80000" dist="40000" dir="5040000" algn="tl">
                    <a:srgbClr val="000000">
                      <a:alpha val="30000"/>
                    </a:srgbClr>
                  </a:outerShdw>
                </a:effectLst>
              </a:rPr>
              <a:t>rotonde</a:t>
            </a:r>
            <a:endParaRPr lang="el-GR" sz="5400" b="1" cap="none" spc="0" dirty="0">
              <a:ln w="11430"/>
              <a:solidFill>
                <a:srgbClr val="66FF66"/>
              </a:solidFill>
              <a:effectLst>
                <a:outerShdw blurRad="80000" dist="40000" dir="5040000" algn="tl">
                  <a:srgbClr val="000000">
                    <a:alpha val="30000"/>
                  </a:srgbClr>
                </a:outerShdw>
              </a:effectLst>
            </a:endParaRP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2" name="11 - Ορθογώνιο"/>
          <p:cNvSpPr/>
          <p:nvPr/>
        </p:nvSpPr>
        <p:spPr>
          <a:xfrm>
            <a:off x="1643042" y="857232"/>
            <a:ext cx="4893712" cy="923330"/>
          </a:xfrm>
          <a:prstGeom prst="rect">
            <a:avLst/>
          </a:prstGeom>
          <a:noFill/>
        </p:spPr>
        <p:txBody>
          <a:bodyPr wrap="none" lIns="91440" tIns="45720" rIns="91440" bIns="45720">
            <a:spAutoFit/>
          </a:bodyPr>
          <a:lstStyle/>
          <a:p>
            <a:pPr algn="ctr"/>
            <a:r>
              <a:rPr lang="fr-F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Aristote place</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13" name="12 - Ορθογώνιο"/>
          <p:cNvSpPr/>
          <p:nvPr/>
        </p:nvSpPr>
        <p:spPr>
          <a:xfrm>
            <a:off x="857224" y="0"/>
            <a:ext cx="7123553" cy="923330"/>
          </a:xfrm>
          <a:prstGeom prst="rect">
            <a:avLst/>
          </a:prstGeom>
          <a:noFill/>
        </p:spPr>
        <p:txBody>
          <a:bodyPr wrap="none" lIns="91440" tIns="45720" rIns="91440" bIns="45720">
            <a:spAutoFit/>
          </a:bodyPr>
          <a:lstStyle/>
          <a:p>
            <a:pPr algn="ctr"/>
            <a:r>
              <a:rPr lang="el-G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rPr>
              <a:t>Πλατεία Αριστοτέλους</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endParaRPr>
          </a:p>
        </p:txBody>
      </p:sp>
      <p:sp>
        <p:nvSpPr>
          <p:cNvPr id="14" name="13 - Ορθογώνιο"/>
          <p:cNvSpPr/>
          <p:nvPr/>
        </p:nvSpPr>
        <p:spPr>
          <a:xfrm>
            <a:off x="0" y="2333685"/>
            <a:ext cx="4572000" cy="4524315"/>
          </a:xfrm>
          <a:prstGeom prst="rect">
            <a:avLst/>
          </a:prstGeom>
        </p:spPr>
        <p:txBody>
          <a:bodyPr>
            <a:spAutoFit/>
          </a:bodyPr>
          <a:lstStyle/>
          <a:p>
            <a:r>
              <a:rPr lang="el-GR" dirty="0" smtClean="0">
                <a:solidFill>
                  <a:srgbClr val="660066"/>
                </a:solidFill>
                <a:effectLst>
                  <a:glow rad="228600">
                    <a:schemeClr val="accent5">
                      <a:satMod val="175000"/>
                      <a:alpha val="40000"/>
                    </a:schemeClr>
                  </a:glow>
                </a:effectLst>
              </a:rPr>
              <a:t>H </a:t>
            </a:r>
            <a:r>
              <a:rPr lang="el-GR" b="1" dirty="0" smtClean="0">
                <a:solidFill>
                  <a:srgbClr val="660066"/>
                </a:solidFill>
                <a:effectLst>
                  <a:glow rad="228600">
                    <a:schemeClr val="accent5">
                      <a:satMod val="175000"/>
                      <a:alpha val="40000"/>
                    </a:schemeClr>
                  </a:glow>
                </a:effectLst>
              </a:rPr>
              <a:t>Πλατεία Αριστοτέλους</a:t>
            </a:r>
            <a:r>
              <a:rPr lang="el-GR" dirty="0" smtClean="0">
                <a:solidFill>
                  <a:srgbClr val="660066"/>
                </a:solidFill>
                <a:effectLst>
                  <a:glow rad="228600">
                    <a:schemeClr val="accent5">
                      <a:satMod val="175000"/>
                      <a:alpha val="40000"/>
                    </a:schemeClr>
                  </a:glow>
                </a:effectLst>
              </a:rPr>
              <a:t> είναι μία από τις κεντρικές πλατείες της </a:t>
            </a:r>
            <a:r>
              <a:rPr lang="el-GR" dirty="0" smtClean="0">
                <a:solidFill>
                  <a:srgbClr val="660066"/>
                </a:solidFill>
                <a:effectLst>
                  <a:glow rad="228600">
                    <a:schemeClr val="accent5">
                      <a:satMod val="175000"/>
                      <a:alpha val="40000"/>
                    </a:schemeClr>
                  </a:glow>
                </a:effectLst>
                <a:hlinkClick r:id="rId3" tooltip="Θεσσαλονίκη"/>
              </a:rPr>
              <a:t>Θεσσαλονίκης</a:t>
            </a:r>
            <a:r>
              <a:rPr lang="el-GR" dirty="0" smtClean="0">
                <a:solidFill>
                  <a:srgbClr val="660066"/>
                </a:solidFill>
                <a:effectLst>
                  <a:glow rad="228600">
                    <a:schemeClr val="accent5">
                      <a:satMod val="175000"/>
                      <a:alpha val="40000"/>
                    </a:schemeClr>
                  </a:glow>
                </a:effectLst>
              </a:rPr>
              <a:t>. Βρίσκεται στην αρχή της οδού Αριστοτέλους στη θάλασσα, στην καρδιά της πόλης. Η πλατεία αποτελεί ένα δημοφιλές σημείο για τους τουρίστες και τους ντόπιους, με πολλά καφέ, εμπορικά καταστήματα και ξενοδοχεία.</a:t>
            </a:r>
          </a:p>
          <a:p>
            <a:r>
              <a:rPr lang="el-GR" dirty="0" smtClean="0">
                <a:solidFill>
                  <a:srgbClr val="660066"/>
                </a:solidFill>
                <a:effectLst>
                  <a:glow rad="228600">
                    <a:schemeClr val="accent5">
                      <a:satMod val="175000"/>
                      <a:alpha val="40000"/>
                    </a:schemeClr>
                  </a:glow>
                </a:effectLst>
              </a:rPr>
              <a:t>Όταν η πλατεία σχεδιάστηκε το 1917, o </a:t>
            </a:r>
            <a:r>
              <a:rPr lang="el-GR" dirty="0" err="1" smtClean="0">
                <a:solidFill>
                  <a:srgbClr val="660066"/>
                </a:solidFill>
                <a:effectLst>
                  <a:glow rad="228600">
                    <a:schemeClr val="accent5">
                      <a:satMod val="175000"/>
                      <a:alpha val="40000"/>
                    </a:schemeClr>
                  </a:glow>
                </a:effectLst>
                <a:hlinkClick r:id="rId4" tooltip="Ερνέστ Εμπράρ"/>
              </a:rPr>
              <a:t>Ερνέστ</a:t>
            </a:r>
            <a:r>
              <a:rPr lang="el-GR" dirty="0" smtClean="0">
                <a:solidFill>
                  <a:srgbClr val="660066"/>
                </a:solidFill>
                <a:effectLst>
                  <a:glow rad="228600">
                    <a:schemeClr val="accent5">
                      <a:satMod val="175000"/>
                      <a:alpha val="40000"/>
                    </a:schemeClr>
                  </a:glow>
                </a:effectLst>
                <a:hlinkClick r:id="rId4" tooltip="Ερνέστ Εμπράρ"/>
              </a:rPr>
              <a:t> </a:t>
            </a:r>
            <a:r>
              <a:rPr lang="el-GR" dirty="0" err="1" smtClean="0">
                <a:solidFill>
                  <a:srgbClr val="660066"/>
                </a:solidFill>
                <a:effectLst>
                  <a:glow rad="228600">
                    <a:schemeClr val="accent5">
                      <a:satMod val="175000"/>
                      <a:alpha val="40000"/>
                    </a:schemeClr>
                  </a:glow>
                </a:effectLst>
                <a:hlinkClick r:id="rId4" tooltip="Ερνέστ Εμπράρ"/>
              </a:rPr>
              <a:t>Εμπράρ</a:t>
            </a:r>
            <a:r>
              <a:rPr lang="el-GR" dirty="0" smtClean="0">
                <a:solidFill>
                  <a:srgbClr val="660066"/>
                </a:solidFill>
                <a:effectLst>
                  <a:glow rad="228600">
                    <a:schemeClr val="accent5">
                      <a:satMod val="175000"/>
                      <a:alpha val="40000"/>
                    </a:schemeClr>
                  </a:glow>
                </a:effectLst>
              </a:rPr>
              <a:t>, ο οποίος σχεδίασε ένα μεγάλο μέρος της σύγχρονης Θεσσαλονίκης, με σκοπό την πλατεία που ονομάζεται πλατεία του Μεγάλου Αλεξάνδρου και ένα μεγάλο άγαλμα του Αλεξάνδρου θα ήταν να στη μέση της πλατείας και θα οδηγούσε σε ένα υπέροχο παλάτι της Δικαιοσύνης στην οδό Αριστοτέλους. </a:t>
            </a:r>
            <a:endParaRPr lang="el-GR" dirty="0">
              <a:solidFill>
                <a:srgbClr val="660066"/>
              </a:solidFill>
              <a:effectLst>
                <a:glow rad="228600">
                  <a:schemeClr val="accent5">
                    <a:satMod val="175000"/>
                    <a:alpha val="40000"/>
                  </a:schemeClr>
                </a:glow>
              </a:effectLst>
            </a:endParaRPr>
          </a:p>
        </p:txBody>
      </p:sp>
      <p:sp>
        <p:nvSpPr>
          <p:cNvPr id="15" name="14 - Ορθογώνιο"/>
          <p:cNvSpPr/>
          <p:nvPr/>
        </p:nvSpPr>
        <p:spPr>
          <a:xfrm>
            <a:off x="4572000" y="3164681"/>
            <a:ext cx="4572000" cy="3693319"/>
          </a:xfrm>
          <a:prstGeom prst="rect">
            <a:avLst/>
          </a:prstGeom>
        </p:spPr>
        <p:txBody>
          <a:bodyPr>
            <a:spAutoFit/>
          </a:bodyPr>
          <a:lstStyle/>
          <a:p>
            <a:r>
              <a:rPr lang="fr-FR" dirty="0" smtClean="0">
                <a:solidFill>
                  <a:srgbClr val="660066"/>
                </a:solidFill>
                <a:effectLst>
                  <a:glow rad="228600">
                    <a:schemeClr val="accent5">
                      <a:satMod val="175000"/>
                      <a:alpha val="40000"/>
                    </a:schemeClr>
                  </a:glow>
                </a:effectLst>
              </a:rPr>
              <a:t>H Aristote Square est l'une des places principales de Thessalonique. Situé au début de la route d'Aristote à la mer dans le </a:t>
            </a:r>
            <a:r>
              <a:rPr lang="fr-FR" dirty="0" err="1" smtClean="0">
                <a:solidFill>
                  <a:srgbClr val="660066"/>
                </a:solidFill>
                <a:effectLst>
                  <a:glow rad="228600">
                    <a:schemeClr val="accent5">
                      <a:satMod val="175000"/>
                      <a:alpha val="40000"/>
                    </a:schemeClr>
                  </a:glow>
                </a:effectLst>
              </a:rPr>
              <a:t>coeur</a:t>
            </a:r>
            <a:r>
              <a:rPr lang="fr-FR" dirty="0" smtClean="0">
                <a:solidFill>
                  <a:srgbClr val="660066"/>
                </a:solidFill>
                <a:effectLst>
                  <a:glow rad="228600">
                    <a:schemeClr val="accent5">
                      <a:satMod val="175000"/>
                      <a:alpha val="40000"/>
                    </a:schemeClr>
                  </a:glow>
                </a:effectLst>
              </a:rPr>
              <a:t> de la ville. Le carré est un endroit populaire pour les touristes et les habitants, avec de nombreux cafés, magasins et hôtels.</a:t>
            </a:r>
            <a:br>
              <a:rPr lang="fr-FR" dirty="0" smtClean="0">
                <a:solidFill>
                  <a:srgbClr val="660066"/>
                </a:solidFill>
                <a:effectLst>
                  <a:glow rad="228600">
                    <a:schemeClr val="accent5">
                      <a:satMod val="175000"/>
                      <a:alpha val="40000"/>
                    </a:schemeClr>
                  </a:glow>
                </a:effectLst>
              </a:rPr>
            </a:br>
            <a:r>
              <a:rPr lang="fr-FR" dirty="0" smtClean="0">
                <a:solidFill>
                  <a:srgbClr val="660066"/>
                </a:solidFill>
                <a:effectLst>
                  <a:glow rad="228600">
                    <a:schemeClr val="accent5">
                      <a:satMod val="175000"/>
                      <a:alpha val="40000"/>
                    </a:schemeClr>
                  </a:glow>
                </a:effectLst>
              </a:rPr>
              <a:t>Lorsque le carré a été conçu en 1917, o Ernest </a:t>
            </a:r>
            <a:r>
              <a:rPr lang="fr-FR" dirty="0" err="1" smtClean="0">
                <a:solidFill>
                  <a:srgbClr val="660066"/>
                </a:solidFill>
                <a:effectLst>
                  <a:glow rad="228600">
                    <a:schemeClr val="accent5">
                      <a:satMod val="175000"/>
                      <a:alpha val="40000"/>
                    </a:schemeClr>
                  </a:glow>
                </a:effectLst>
              </a:rPr>
              <a:t>Emprar</a:t>
            </a:r>
            <a:r>
              <a:rPr lang="fr-FR" dirty="0" smtClean="0">
                <a:solidFill>
                  <a:srgbClr val="660066"/>
                </a:solidFill>
                <a:effectLst>
                  <a:glow rad="228600">
                    <a:schemeClr val="accent5">
                      <a:satMod val="175000"/>
                      <a:alpha val="40000"/>
                    </a:schemeClr>
                  </a:glow>
                </a:effectLst>
              </a:rPr>
              <a:t>, qui a conçu beaucoup de Thessalonique moderne à la place Piazza appelle Alexandre le Grand et une grande statue d'Alexandre serait dans le milieu de la place et conduire à une merveilleuse Palais de justice de la rue Aristote.</a:t>
            </a:r>
            <a:endParaRPr lang="fr-FR" dirty="0">
              <a:solidFill>
                <a:srgbClr val="660066"/>
              </a:solidFill>
              <a:effectLst>
                <a:glow rad="228600">
                  <a:schemeClr val="accent5">
                    <a:satMod val="175000"/>
                    <a:alpha val="40000"/>
                  </a:schemeClr>
                </a:glow>
              </a:effectLst>
            </a:endParaRPr>
          </a:p>
        </p:txBody>
      </p:sp>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9143999" cy="6853588"/>
          </a:xfrm>
          <a:prstGeom prst="rect">
            <a:avLst/>
          </a:prstGeom>
          <a:noFill/>
          <a:ln w="9525">
            <a:noFill/>
            <a:miter lim="800000"/>
            <a:headEnd/>
            <a:tailEnd/>
          </a:ln>
          <a:effectLst/>
        </p:spPr>
      </p:pic>
      <p:sp>
        <p:nvSpPr>
          <p:cNvPr id="6" name="5 - Ορθογώνιο"/>
          <p:cNvSpPr/>
          <p:nvPr/>
        </p:nvSpPr>
        <p:spPr>
          <a:xfrm>
            <a:off x="0" y="3072348"/>
            <a:ext cx="4572000" cy="3785652"/>
          </a:xfrm>
          <a:prstGeom prst="rect">
            <a:avLst/>
          </a:prstGeom>
        </p:spPr>
        <p:txBody>
          <a:bodyPr>
            <a:spAutoFit/>
          </a:bodyPr>
          <a:lstStyle/>
          <a:p>
            <a:r>
              <a:rPr lang="el-GR" sz="2400" dirty="0" smtClean="0">
                <a:solidFill>
                  <a:srgbClr val="FFFF00"/>
                </a:solidFill>
              </a:rPr>
              <a:t>Ένα από τα πιο χαρακτηριστικά μνημεία της </a:t>
            </a:r>
            <a:r>
              <a:rPr lang="el-GR" sz="2400" dirty="0" smtClean="0">
                <a:solidFill>
                  <a:srgbClr val="FFFF00"/>
                </a:solidFill>
                <a:hlinkClick r:id="rId3" tooltip="Θεσσαλονίκη"/>
              </a:rPr>
              <a:t>Θεσσαλονίκης</a:t>
            </a:r>
            <a:r>
              <a:rPr lang="el-GR" sz="2400" dirty="0" smtClean="0">
                <a:solidFill>
                  <a:srgbClr val="FFFF00"/>
                </a:solidFill>
              </a:rPr>
              <a:t> είναι η </a:t>
            </a:r>
            <a:r>
              <a:rPr lang="el-GR" sz="2400" b="1" dirty="0" smtClean="0">
                <a:solidFill>
                  <a:srgbClr val="FFFF00"/>
                </a:solidFill>
              </a:rPr>
              <a:t>Θριαμβική Αψίδα του </a:t>
            </a:r>
            <a:r>
              <a:rPr lang="el-GR" sz="2400" b="1" dirty="0" err="1" smtClean="0">
                <a:solidFill>
                  <a:srgbClr val="FFFF00"/>
                </a:solidFill>
              </a:rPr>
              <a:t>Γαλερίου</a:t>
            </a:r>
            <a:r>
              <a:rPr lang="el-GR" sz="2400" dirty="0" smtClean="0">
                <a:solidFill>
                  <a:srgbClr val="FFFF00"/>
                </a:solidFill>
              </a:rPr>
              <a:t>, γνωστή και ως </a:t>
            </a:r>
            <a:r>
              <a:rPr lang="el-GR" sz="2400" b="1" dirty="0" smtClean="0">
                <a:solidFill>
                  <a:srgbClr val="FFFF00"/>
                </a:solidFill>
              </a:rPr>
              <a:t>Καμάρα</a:t>
            </a:r>
            <a:r>
              <a:rPr lang="el-GR" sz="2400" dirty="0" smtClean="0">
                <a:solidFill>
                  <a:srgbClr val="FFFF00"/>
                </a:solidFill>
              </a:rPr>
              <a:t>, που βρίσκεται στην πάνω πλευρά της </a:t>
            </a:r>
            <a:r>
              <a:rPr lang="el-GR" sz="2400" dirty="0" smtClean="0">
                <a:solidFill>
                  <a:srgbClr val="FFFF00"/>
                </a:solidFill>
                <a:hlinkClick r:id="rId4" tooltip="Εγνατία οδός"/>
              </a:rPr>
              <a:t>οδού Εγνατίας</a:t>
            </a:r>
            <a:r>
              <a:rPr lang="el-GR" sz="2400" dirty="0" smtClean="0">
                <a:solidFill>
                  <a:srgbClr val="FFFF00"/>
                </a:solidFill>
              </a:rPr>
              <a:t> και σε μικρή απόσταση από την </a:t>
            </a:r>
            <a:r>
              <a:rPr lang="el-GR" sz="2400" dirty="0" smtClean="0">
                <a:solidFill>
                  <a:srgbClr val="FFFF00"/>
                </a:solidFill>
                <a:hlinkClick r:id="rId5" tooltip="Ναός Αγίου Γεωργίου (Θεσσαλονίκη)"/>
              </a:rPr>
              <a:t>Ροτόντα</a:t>
            </a:r>
            <a:r>
              <a:rPr lang="el-GR" sz="2400" dirty="0" smtClean="0">
                <a:solidFill>
                  <a:srgbClr val="FFFF00"/>
                </a:solidFill>
              </a:rPr>
              <a:t>. Αποτελεί ένα από τα πιο γνωστά σημεία συνάντησης των κατοίκων και επισκεπτών της πόλης.</a:t>
            </a:r>
            <a:endParaRPr lang="el-GR" sz="2400" dirty="0">
              <a:solidFill>
                <a:srgbClr val="FFFF00"/>
              </a:solidFill>
            </a:endParaRPr>
          </a:p>
        </p:txBody>
      </p:sp>
      <p:sp>
        <p:nvSpPr>
          <p:cNvPr id="7" name="6 - Ορθογώνιο"/>
          <p:cNvSpPr/>
          <p:nvPr/>
        </p:nvSpPr>
        <p:spPr>
          <a:xfrm>
            <a:off x="4572000" y="3072348"/>
            <a:ext cx="4572000" cy="3785652"/>
          </a:xfrm>
          <a:prstGeom prst="rect">
            <a:avLst/>
          </a:prstGeom>
        </p:spPr>
        <p:txBody>
          <a:bodyPr>
            <a:spAutoFit/>
          </a:bodyPr>
          <a:lstStyle/>
          <a:p>
            <a:r>
              <a:rPr lang="fr-FR" sz="2400" dirty="0" smtClean="0">
                <a:solidFill>
                  <a:srgbClr val="FFFF00"/>
                </a:solidFill>
              </a:rPr>
              <a:t>Un des monuments les plus distinctifs de Thessalonique est l'arc de triomphe de Galère, également connu sous le nom Kamara, situé sur la face supérieure de la route </a:t>
            </a:r>
            <a:r>
              <a:rPr lang="fr-FR" sz="2400" dirty="0" err="1" smtClean="0">
                <a:solidFill>
                  <a:srgbClr val="FFFF00"/>
                </a:solidFill>
              </a:rPr>
              <a:t>Egnatia</a:t>
            </a:r>
            <a:r>
              <a:rPr lang="fr-FR" sz="2400" dirty="0" smtClean="0">
                <a:solidFill>
                  <a:srgbClr val="FFFF00"/>
                </a:solidFill>
              </a:rPr>
              <a:t> et à distance de marche de la Rotonde. Il est l'un des points de rencontre les plus célèbres pour les résidents et les visiteurs de la ville</a:t>
            </a:r>
            <a:r>
              <a:rPr lang="fr-FR" dirty="0" smtClean="0"/>
              <a:t>.</a:t>
            </a:r>
            <a:endParaRPr lang="fr-FR" dirty="0"/>
          </a:p>
        </p:txBody>
      </p:sp>
      <p:sp>
        <p:nvSpPr>
          <p:cNvPr id="8" name="7 - Ορθογώνιο"/>
          <p:cNvSpPr/>
          <p:nvPr/>
        </p:nvSpPr>
        <p:spPr>
          <a:xfrm>
            <a:off x="1643042" y="0"/>
            <a:ext cx="5298566" cy="923330"/>
          </a:xfrm>
          <a:prstGeom prst="rect">
            <a:avLst/>
          </a:prstGeom>
          <a:noFill/>
        </p:spPr>
        <p:txBody>
          <a:bodyPr wrap="none" lIns="91440" tIns="45720" rIns="91440" bIns="45720">
            <a:spAutoFit/>
          </a:bodyPr>
          <a:lstStyle/>
          <a:p>
            <a:pPr algn="ctr"/>
            <a:r>
              <a:rPr lang="el-GR" sz="5400" b="1" dirty="0" smtClean="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rPr>
              <a:t>ΑΨΙΔΑ  ΓΑΛΕΡΙΟΥ</a:t>
            </a:r>
            <a:endParaRPr lang="el-GR" sz="5400" b="1" cap="none" spc="0" dirty="0">
              <a:ln w="24500" cmpd="dbl">
                <a:solidFill>
                  <a:schemeClr val="accent2">
                    <a:shade val="85000"/>
                    <a:satMod val="155000"/>
                  </a:schemeClr>
                </a:solidFill>
                <a:prstDash val="solid"/>
                <a:miter lim="800000"/>
              </a:ln>
              <a:solidFill>
                <a:srgbClr val="FFFF00"/>
              </a:solidFill>
              <a:effectLst>
                <a:outerShdw blurRad="38100" dist="38100" dir="7020000" algn="tl">
                  <a:srgbClr val="000000">
                    <a:alpha val="35000"/>
                  </a:srgbClr>
                </a:outerShdw>
              </a:effectLst>
            </a:endParaRPr>
          </a:p>
        </p:txBody>
      </p:sp>
      <p:sp>
        <p:nvSpPr>
          <p:cNvPr id="10" name="9 - Ορθογώνιο"/>
          <p:cNvSpPr/>
          <p:nvPr/>
        </p:nvSpPr>
        <p:spPr>
          <a:xfrm>
            <a:off x="2643174" y="1071546"/>
            <a:ext cx="3175934" cy="923330"/>
          </a:xfrm>
          <a:prstGeom prst="rect">
            <a:avLst/>
          </a:prstGeom>
          <a:noFill/>
        </p:spPr>
        <p:txBody>
          <a:bodyPr wrap="none" lIns="91440" tIns="45720" rIns="91440" bIns="45720">
            <a:spAutoFit/>
          </a:bodyPr>
          <a:lstStyle/>
          <a:p>
            <a:pPr algn="ct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Galère Arc</a:t>
            </a:r>
            <a:endParaRPr lang="el-G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9892" cy="6858000"/>
          </a:xfrm>
          <a:prstGeom prst="rect">
            <a:avLst/>
          </a:prstGeom>
          <a:noFill/>
          <a:ln w="9525">
            <a:noFill/>
            <a:miter lim="800000"/>
            <a:headEnd/>
            <a:tailEnd/>
          </a:ln>
          <a:effectLst/>
        </p:spPr>
      </p:pic>
      <p:sp>
        <p:nvSpPr>
          <p:cNvPr id="5" name="4 - Ορθογώνιο"/>
          <p:cNvSpPr/>
          <p:nvPr/>
        </p:nvSpPr>
        <p:spPr>
          <a:xfrm>
            <a:off x="3071802" y="0"/>
            <a:ext cx="2393412" cy="923330"/>
          </a:xfrm>
          <a:prstGeom prst="rect">
            <a:avLst/>
          </a:prstGeom>
          <a:noFill/>
        </p:spPr>
        <p:txBody>
          <a:bodyPr wrap="none" lIns="91440" tIns="45720" rIns="91440" bIns="45720">
            <a:spAutoFit/>
          </a:bodyPr>
          <a:lstStyle/>
          <a:p>
            <a:pPr algn="ctr"/>
            <a:r>
              <a:rPr lang="el-GR" sz="5400" b="1" cap="none" spc="0"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ΚΑΣΤΡΑ</a:t>
            </a:r>
            <a:endParaRPr lang="el-GR" sz="5400" b="1" cap="none" spc="0"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endParaRPr>
          </a:p>
        </p:txBody>
      </p:sp>
      <p:sp>
        <p:nvSpPr>
          <p:cNvPr id="6" name="5 - Ορθογώνιο"/>
          <p:cNvSpPr/>
          <p:nvPr/>
        </p:nvSpPr>
        <p:spPr>
          <a:xfrm>
            <a:off x="0" y="2333685"/>
            <a:ext cx="4572000" cy="4524315"/>
          </a:xfrm>
          <a:prstGeom prst="rect">
            <a:avLst/>
          </a:prstGeom>
        </p:spPr>
        <p:txBody>
          <a:bodyPr>
            <a:spAutoFit/>
          </a:bodyPr>
          <a:lstStyle/>
          <a:p>
            <a:r>
              <a:rPr lang="el-GR" dirty="0" smtClean="0">
                <a:solidFill>
                  <a:srgbClr val="00B0F0"/>
                </a:solidFill>
              </a:rPr>
              <a:t>Το κάστρα και τα τείχη στη Θεσσαλονίκη είναι δημιουργήματα προγενέστερων εποχών καθώς ήταν απαραίτητα για την οχύρωση της πόλης και η δημιουργία τους υπολογίζεται κατά την ίδρυση της. Τα κάστρα πήραν την οριστική τους μορφή κατά την εποχή του Μ. </a:t>
            </a:r>
            <a:r>
              <a:rPr lang="el-GR" dirty="0" err="1" smtClean="0">
                <a:solidFill>
                  <a:srgbClr val="00B0F0"/>
                </a:solidFill>
              </a:rPr>
              <a:t>Θεοδοχίου</a:t>
            </a:r>
            <a:r>
              <a:rPr lang="el-GR" dirty="0" smtClean="0">
                <a:solidFill>
                  <a:srgbClr val="00B0F0"/>
                </a:solidFill>
              </a:rPr>
              <a:t> (379 – 395). </a:t>
            </a:r>
          </a:p>
          <a:p>
            <a:r>
              <a:rPr lang="el-GR" dirty="0" smtClean="0">
                <a:solidFill>
                  <a:srgbClr val="00B0F0"/>
                </a:solidFill>
              </a:rPr>
              <a:t> </a:t>
            </a:r>
          </a:p>
          <a:p>
            <a:r>
              <a:rPr lang="el-GR" dirty="0" smtClean="0">
                <a:solidFill>
                  <a:srgbClr val="00B0F0"/>
                </a:solidFill>
              </a:rPr>
              <a:t>Στο ψηλότερο τμήμα της Θεσσαλονίκης από τα αρχαία χρόνια, κατά την οχύρωση της πόλης, δημιουργήθηκε η Ακρόπολη, δεύτερη βαθμίδα οχυρού χώρου, στον οποίο θα κατέφευγε ο πληθυσμός σε περίπτωση κατάληψης της πόλης από επιδρομείς. Εκεί τα κάστρα είναι ψηλά, οι πύργοι πυκνοί, όπου το έδαφος επέτρεπε υπήρχε και προτείχισμα. </a:t>
            </a:r>
            <a:endParaRPr lang="el-GR" dirty="0">
              <a:solidFill>
                <a:srgbClr val="00B0F0"/>
              </a:solidFill>
            </a:endParaRPr>
          </a:p>
        </p:txBody>
      </p:sp>
      <p:sp>
        <p:nvSpPr>
          <p:cNvPr id="7" name="6 - Ορθογώνιο"/>
          <p:cNvSpPr/>
          <p:nvPr/>
        </p:nvSpPr>
        <p:spPr>
          <a:xfrm>
            <a:off x="4572000" y="1779687"/>
            <a:ext cx="4572000" cy="5078313"/>
          </a:xfrm>
          <a:prstGeom prst="rect">
            <a:avLst/>
          </a:prstGeom>
        </p:spPr>
        <p:txBody>
          <a:bodyPr>
            <a:spAutoFit/>
          </a:bodyPr>
          <a:lstStyle/>
          <a:p>
            <a:r>
              <a:rPr lang="el-GR" dirty="0" smtClean="0"/>
              <a:t>                                                                                                        </a:t>
            </a:r>
            <a:r>
              <a:rPr lang="fr-FR" dirty="0" smtClean="0">
                <a:solidFill>
                  <a:srgbClr val="00B0F0"/>
                </a:solidFill>
              </a:rPr>
              <a:t>Les châteaux et les murs à Thessalonique sont des créations des époques antérieures comme il était nécessaire de fortifier la ville et la création est estimée à la fondation. Le château a pris sa forme définitive au moment de l'M. </a:t>
            </a:r>
            <a:r>
              <a:rPr lang="fr-FR" dirty="0" err="1" smtClean="0">
                <a:solidFill>
                  <a:srgbClr val="00B0F0"/>
                </a:solidFill>
              </a:rPr>
              <a:t>Theodochos</a:t>
            </a:r>
            <a:r>
              <a:rPr lang="fr-FR" dirty="0" smtClean="0">
                <a:solidFill>
                  <a:srgbClr val="00B0F0"/>
                </a:solidFill>
              </a:rPr>
              <a:t> (379-395).</a:t>
            </a:r>
            <a:br>
              <a:rPr lang="fr-FR" dirty="0" smtClean="0">
                <a:solidFill>
                  <a:srgbClr val="00B0F0"/>
                </a:solidFill>
              </a:rPr>
            </a:br>
            <a:r>
              <a:rPr lang="fr-FR" dirty="0" smtClean="0">
                <a:solidFill>
                  <a:srgbClr val="00B0F0"/>
                </a:solidFill>
              </a:rPr>
              <a:t/>
            </a:r>
            <a:br>
              <a:rPr lang="fr-FR" dirty="0" smtClean="0">
                <a:solidFill>
                  <a:srgbClr val="00B0F0"/>
                </a:solidFill>
              </a:rPr>
            </a:br>
            <a:r>
              <a:rPr lang="fr-FR" dirty="0" smtClean="0">
                <a:solidFill>
                  <a:srgbClr val="00B0F0"/>
                </a:solidFill>
              </a:rPr>
              <a:t> </a:t>
            </a:r>
            <a:br>
              <a:rPr lang="fr-FR" dirty="0" smtClean="0">
                <a:solidFill>
                  <a:srgbClr val="00B0F0"/>
                </a:solidFill>
              </a:rPr>
            </a:br>
            <a:r>
              <a:rPr lang="fr-FR" dirty="0" smtClean="0">
                <a:solidFill>
                  <a:srgbClr val="00B0F0"/>
                </a:solidFill>
              </a:rPr>
              <a:t/>
            </a:r>
            <a:br>
              <a:rPr lang="fr-FR" dirty="0" smtClean="0">
                <a:solidFill>
                  <a:srgbClr val="00B0F0"/>
                </a:solidFill>
              </a:rPr>
            </a:br>
            <a:r>
              <a:rPr lang="fr-FR" dirty="0" smtClean="0">
                <a:solidFill>
                  <a:srgbClr val="00B0F0"/>
                </a:solidFill>
              </a:rPr>
              <a:t>Dans la partie supérieure de Thessalonique depuis les temps anciens, lorsque les fortifications de la ville créé la Citadelle, forteresse niveau espace, dans lequel la population sera recouru en cas d'occupation de la ville contre les envahisseurs. Il ya des châteaux, des tours de grande taille épais, où le sol a été accueilli et rempart.</a:t>
            </a:r>
            <a:endParaRPr lang="el-GR" dirty="0">
              <a:solidFill>
                <a:srgbClr val="00B0F0"/>
              </a:solidFill>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
        <p:nvSpPr>
          <p:cNvPr id="9" name="8 - Ορθογώνιο"/>
          <p:cNvSpPr/>
          <p:nvPr/>
        </p:nvSpPr>
        <p:spPr>
          <a:xfrm>
            <a:off x="1357290" y="0"/>
            <a:ext cx="6318013"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ΘΕΡΜΑΪΚΟς</a:t>
            </a:r>
            <a:r>
              <a:rPr lang="el-G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ΚΟΛΠΟΣ</a:t>
            </a:r>
            <a:endParaRPr lang="el-G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10 - Ορθογώνιο"/>
          <p:cNvSpPr/>
          <p:nvPr/>
        </p:nvSpPr>
        <p:spPr>
          <a:xfrm>
            <a:off x="857224" y="785794"/>
            <a:ext cx="710643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Thermaikos</a:t>
            </a:r>
            <a:r>
              <a:rPr lang="fr-F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du Golfe</a:t>
            </a:r>
            <a:endParaRPr lang="el-G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11 - Ορθογώνιο"/>
          <p:cNvSpPr/>
          <p:nvPr/>
        </p:nvSpPr>
        <p:spPr>
          <a:xfrm>
            <a:off x="0" y="2610683"/>
            <a:ext cx="4572000" cy="4247317"/>
          </a:xfrm>
          <a:prstGeom prst="rect">
            <a:avLst/>
          </a:prstGeom>
        </p:spPr>
        <p:txBody>
          <a:bodyPr>
            <a:spAutoFit/>
          </a:bodyPr>
          <a:lstStyle/>
          <a:p>
            <a:r>
              <a:rPr lang="el-GR" dirty="0" smtClean="0">
                <a:solidFill>
                  <a:schemeClr val="accent5"/>
                </a:solidFill>
              </a:rPr>
              <a:t>Ο </a:t>
            </a:r>
            <a:r>
              <a:rPr lang="el-GR" b="1" dirty="0" smtClean="0">
                <a:solidFill>
                  <a:schemeClr val="accent5"/>
                </a:solidFill>
              </a:rPr>
              <a:t>Θερμαϊκός Κόλπος</a:t>
            </a:r>
            <a:r>
              <a:rPr lang="el-GR" dirty="0" smtClean="0">
                <a:solidFill>
                  <a:schemeClr val="accent5"/>
                </a:solidFill>
              </a:rPr>
              <a:t> είναι ο μεγαλύτερος κόλπος του </a:t>
            </a:r>
            <a:r>
              <a:rPr lang="el-GR" dirty="0" smtClean="0">
                <a:solidFill>
                  <a:schemeClr val="accent5"/>
                </a:solidFill>
                <a:hlinkClick r:id="rId3" tooltip="Αιγαίο Πέλαγος"/>
              </a:rPr>
              <a:t>Αιγαίου πελάγους</a:t>
            </a:r>
            <a:r>
              <a:rPr lang="el-GR" dirty="0" smtClean="0">
                <a:solidFill>
                  <a:schemeClr val="accent5"/>
                </a:solidFill>
              </a:rPr>
              <a:t>. Βρέχει τη </a:t>
            </a:r>
            <a:r>
              <a:rPr lang="el-GR" dirty="0" smtClean="0">
                <a:solidFill>
                  <a:schemeClr val="accent5"/>
                </a:solidFill>
                <a:hlinkClick r:id="rId4" tooltip="Θεσσαλονίκη"/>
              </a:rPr>
              <a:t>Θεσσαλονίκη</a:t>
            </a:r>
            <a:r>
              <a:rPr lang="el-GR" dirty="0" smtClean="0">
                <a:solidFill>
                  <a:schemeClr val="accent5"/>
                </a:solidFill>
              </a:rPr>
              <a:t> στο βορειότερο σημείο του, την </a:t>
            </a:r>
            <a:r>
              <a:rPr lang="el-GR" dirty="0" smtClean="0">
                <a:solidFill>
                  <a:schemeClr val="accent5"/>
                </a:solidFill>
                <a:hlinkClick r:id="rId5" tooltip="Πιερία"/>
              </a:rPr>
              <a:t>Πιερία</a:t>
            </a:r>
            <a:r>
              <a:rPr lang="el-GR" dirty="0" smtClean="0">
                <a:solidFill>
                  <a:schemeClr val="accent5"/>
                </a:solidFill>
              </a:rPr>
              <a:t> στα δυτικά και τη </a:t>
            </a:r>
            <a:r>
              <a:rPr lang="el-GR" dirty="0" smtClean="0">
                <a:solidFill>
                  <a:schemeClr val="accent5"/>
                </a:solidFill>
                <a:hlinkClick r:id="rId6" tooltip="Χαλκιδική"/>
              </a:rPr>
              <a:t>Χαλκιδική</a:t>
            </a:r>
            <a:r>
              <a:rPr lang="el-GR" dirty="0" smtClean="0">
                <a:solidFill>
                  <a:schemeClr val="accent5"/>
                </a:solidFill>
              </a:rPr>
              <a:t> στα ανατολικά. Το πλάτος του κυμαίνεται από 5 </a:t>
            </a:r>
            <a:r>
              <a:rPr lang="el-GR" dirty="0" smtClean="0">
                <a:solidFill>
                  <a:schemeClr val="accent5"/>
                </a:solidFill>
                <a:hlinkClick r:id="rId7" tooltip="Χιλιόμετρο"/>
              </a:rPr>
              <a:t>χιλιόμετρα</a:t>
            </a:r>
            <a:r>
              <a:rPr lang="el-GR" dirty="0" smtClean="0">
                <a:solidFill>
                  <a:schemeClr val="accent5"/>
                </a:solidFill>
              </a:rPr>
              <a:t> στην περιοχή της Θεσσαλονίκης μέχρι 50 στο νοτιότερο τμήμα του. Στον Θερμαϊκό εκβάλλουν οι </a:t>
            </a:r>
            <a:r>
              <a:rPr lang="el-GR" dirty="0" smtClean="0">
                <a:solidFill>
                  <a:schemeClr val="accent5"/>
                </a:solidFill>
                <a:hlinkClick r:id="rId8" tooltip="Ποταμός"/>
              </a:rPr>
              <a:t>ποταμοί</a:t>
            </a:r>
            <a:r>
              <a:rPr lang="el-GR" dirty="0" smtClean="0">
                <a:solidFill>
                  <a:schemeClr val="accent5"/>
                </a:solidFill>
              </a:rPr>
              <a:t> </a:t>
            </a:r>
            <a:r>
              <a:rPr lang="el-GR" dirty="0" smtClean="0">
                <a:solidFill>
                  <a:schemeClr val="accent5"/>
                </a:solidFill>
                <a:hlinkClick r:id="rId9" tooltip="Αξιός"/>
              </a:rPr>
              <a:t>Αξιός</a:t>
            </a:r>
            <a:r>
              <a:rPr lang="el-GR" dirty="0" smtClean="0">
                <a:solidFill>
                  <a:schemeClr val="accent5"/>
                </a:solidFill>
              </a:rPr>
              <a:t>, </a:t>
            </a:r>
            <a:r>
              <a:rPr lang="el-GR" dirty="0" smtClean="0">
                <a:solidFill>
                  <a:schemeClr val="accent5"/>
                </a:solidFill>
                <a:hlinkClick r:id="rId10" tooltip="Αλιάκμονας"/>
              </a:rPr>
              <a:t>Αλιάκμονας</a:t>
            </a:r>
            <a:r>
              <a:rPr lang="el-GR" dirty="0" smtClean="0">
                <a:solidFill>
                  <a:schemeClr val="accent5"/>
                </a:solidFill>
              </a:rPr>
              <a:t>, </a:t>
            </a:r>
            <a:r>
              <a:rPr lang="el-GR" dirty="0" smtClean="0">
                <a:solidFill>
                  <a:schemeClr val="accent5"/>
                </a:solidFill>
                <a:hlinkClick r:id="rId11" tooltip="Λουδίας"/>
              </a:rPr>
              <a:t>Λουδίας</a:t>
            </a:r>
            <a:r>
              <a:rPr lang="el-GR" dirty="0" smtClean="0">
                <a:solidFill>
                  <a:schemeClr val="accent5"/>
                </a:solidFill>
              </a:rPr>
              <a:t> και </a:t>
            </a:r>
            <a:r>
              <a:rPr lang="el-GR" dirty="0" smtClean="0">
                <a:solidFill>
                  <a:schemeClr val="accent5"/>
                </a:solidFill>
                <a:hlinkClick r:id="rId12" tooltip="Γαλλικός"/>
              </a:rPr>
              <a:t>Γαλλικός</a:t>
            </a:r>
            <a:r>
              <a:rPr lang="el-GR" dirty="0" smtClean="0">
                <a:solidFill>
                  <a:schemeClr val="accent5"/>
                </a:solidFill>
              </a:rPr>
              <a:t>, καθώς και αρκετοί μικρότεροι. Στις δυτικές του ακτές δεσπόζουν τα </a:t>
            </a:r>
            <a:r>
              <a:rPr lang="el-GR" dirty="0" err="1" smtClean="0">
                <a:solidFill>
                  <a:schemeClr val="accent5"/>
                </a:solidFill>
                <a:hlinkClick r:id="rId13" tooltip="Πιέρια όρη"/>
              </a:rPr>
              <a:t>Πιέρια</a:t>
            </a:r>
            <a:r>
              <a:rPr lang="el-GR" dirty="0" smtClean="0">
                <a:solidFill>
                  <a:schemeClr val="accent5"/>
                </a:solidFill>
                <a:hlinkClick r:id="rId13" tooltip="Πιέρια όρη"/>
              </a:rPr>
              <a:t> όρη</a:t>
            </a:r>
            <a:r>
              <a:rPr lang="el-GR" dirty="0" smtClean="0">
                <a:solidFill>
                  <a:schemeClr val="accent5"/>
                </a:solidFill>
              </a:rPr>
              <a:t> και ο </a:t>
            </a:r>
            <a:r>
              <a:rPr lang="el-GR" dirty="0" smtClean="0">
                <a:solidFill>
                  <a:schemeClr val="accent5"/>
                </a:solidFill>
                <a:hlinkClick r:id="rId14" tooltip="Όλυμπος"/>
              </a:rPr>
              <a:t>Όλυμπος</a:t>
            </a:r>
            <a:r>
              <a:rPr lang="el-GR" dirty="0" smtClean="0">
                <a:solidFill>
                  <a:schemeClr val="accent5"/>
                </a:solidFill>
              </a:rPr>
              <a:t>. Οι ακτές του συγκεντρώνουν μερικές από τις ομορφότερες παραλίες της </a:t>
            </a:r>
            <a:r>
              <a:rPr lang="el-GR" dirty="0" smtClean="0">
                <a:solidFill>
                  <a:schemeClr val="accent5"/>
                </a:solidFill>
                <a:hlinkClick r:id="rId15" tooltip="Ελλάδα"/>
              </a:rPr>
              <a:t>Ελλάδας</a:t>
            </a:r>
            <a:r>
              <a:rPr lang="el-GR" dirty="0" smtClean="0">
                <a:solidFill>
                  <a:schemeClr val="accent5"/>
                </a:solidFill>
              </a:rPr>
              <a:t>, τις οποίες επισκέπτεται μεγάλος αριθμός </a:t>
            </a:r>
            <a:r>
              <a:rPr lang="el-GR" dirty="0" smtClean="0">
                <a:solidFill>
                  <a:schemeClr val="accent5"/>
                </a:solidFill>
                <a:hlinkClick r:id="rId16" tooltip="Τουρισμός"/>
              </a:rPr>
              <a:t>τουριστών</a:t>
            </a:r>
            <a:r>
              <a:rPr lang="el-GR" dirty="0" smtClean="0">
                <a:solidFill>
                  <a:schemeClr val="accent5"/>
                </a:solidFill>
              </a:rPr>
              <a:t>.</a:t>
            </a:r>
            <a:endParaRPr lang="el-GR" dirty="0">
              <a:solidFill>
                <a:schemeClr val="accent5"/>
              </a:solidFill>
            </a:endParaRPr>
          </a:p>
        </p:txBody>
      </p:sp>
      <p:sp>
        <p:nvSpPr>
          <p:cNvPr id="13" name="12 - Ορθογώνιο"/>
          <p:cNvSpPr/>
          <p:nvPr/>
        </p:nvSpPr>
        <p:spPr>
          <a:xfrm>
            <a:off x="4572000" y="2928934"/>
            <a:ext cx="4572000" cy="3139321"/>
          </a:xfrm>
          <a:prstGeom prst="rect">
            <a:avLst/>
          </a:prstGeom>
        </p:spPr>
        <p:txBody>
          <a:bodyPr wrap="square">
            <a:spAutoFit/>
          </a:bodyPr>
          <a:lstStyle/>
          <a:p>
            <a:r>
              <a:rPr lang="fr-FR" dirty="0" smtClean="0">
                <a:solidFill>
                  <a:schemeClr val="accent5"/>
                </a:solidFill>
              </a:rPr>
              <a:t>Le golfe de </a:t>
            </a:r>
            <a:r>
              <a:rPr lang="fr-FR" dirty="0" err="1" smtClean="0">
                <a:solidFill>
                  <a:schemeClr val="accent5"/>
                </a:solidFill>
              </a:rPr>
              <a:t>Thermaikos</a:t>
            </a:r>
            <a:r>
              <a:rPr lang="fr-FR" dirty="0" smtClean="0">
                <a:solidFill>
                  <a:schemeClr val="accent5"/>
                </a:solidFill>
              </a:rPr>
              <a:t> est la plus grande baie de la mer Egée. Il pleut à Thessalonique dans le nord, l'ouest et </a:t>
            </a:r>
            <a:r>
              <a:rPr lang="fr-FR" dirty="0" err="1" smtClean="0">
                <a:solidFill>
                  <a:schemeClr val="accent5"/>
                </a:solidFill>
              </a:rPr>
              <a:t>Pieria</a:t>
            </a:r>
            <a:r>
              <a:rPr lang="fr-FR" dirty="0" smtClean="0">
                <a:solidFill>
                  <a:schemeClr val="accent5"/>
                </a:solidFill>
              </a:rPr>
              <a:t> Chalcidique, à l'est. La largeur varie de 5 km de Thessalonique à 50 dans la partie sud. En </a:t>
            </a:r>
            <a:r>
              <a:rPr lang="fr-FR" dirty="0" err="1" smtClean="0">
                <a:solidFill>
                  <a:schemeClr val="accent5"/>
                </a:solidFill>
              </a:rPr>
              <a:t>Thermaikos</a:t>
            </a:r>
            <a:r>
              <a:rPr lang="fr-FR" dirty="0" smtClean="0">
                <a:solidFill>
                  <a:schemeClr val="accent5"/>
                </a:solidFill>
              </a:rPr>
              <a:t> découlant </a:t>
            </a:r>
            <a:r>
              <a:rPr lang="fr-FR" dirty="0" err="1" smtClean="0">
                <a:solidFill>
                  <a:schemeClr val="accent5"/>
                </a:solidFill>
              </a:rPr>
              <a:t>Axios</a:t>
            </a:r>
            <a:r>
              <a:rPr lang="fr-FR" dirty="0" smtClean="0">
                <a:solidFill>
                  <a:schemeClr val="accent5"/>
                </a:solidFill>
              </a:rPr>
              <a:t>, les rivières, </a:t>
            </a:r>
            <a:r>
              <a:rPr lang="fr-FR" dirty="0" err="1" smtClean="0">
                <a:solidFill>
                  <a:schemeClr val="accent5"/>
                </a:solidFill>
              </a:rPr>
              <a:t>Aliakmonas</a:t>
            </a:r>
            <a:r>
              <a:rPr lang="fr-FR" dirty="0" smtClean="0">
                <a:solidFill>
                  <a:schemeClr val="accent5"/>
                </a:solidFill>
              </a:rPr>
              <a:t> </a:t>
            </a:r>
            <a:r>
              <a:rPr lang="fr-FR" dirty="0" err="1" smtClean="0">
                <a:solidFill>
                  <a:schemeClr val="accent5"/>
                </a:solidFill>
              </a:rPr>
              <a:t>Loudias</a:t>
            </a:r>
            <a:r>
              <a:rPr lang="fr-FR" dirty="0" smtClean="0">
                <a:solidFill>
                  <a:schemeClr val="accent5"/>
                </a:solidFill>
              </a:rPr>
              <a:t> et français, ainsi que plusieurs petits. Sur la côte ouest est dominé par les montagnes de Piérie et le Mont Olympe. La côte rassemble quelques-unes des plus belles plages de la Grèce, visité par de nombreux touristes</a:t>
            </a:r>
            <a:r>
              <a:rPr lang="fr-FR" dirty="0" smtClean="0"/>
              <a:t>.</a:t>
            </a:r>
            <a:endParaRPr lang="fr-FR" dirty="0"/>
          </a:p>
        </p:txBody>
      </p:sp>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1488</Words>
  <Application>Microsoft Office PowerPoint</Application>
  <PresentationFormat>Προβολή στην οθόνη (4:3)</PresentationFormat>
  <Paragraphs>61</Paragraphs>
  <Slides>11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11</vt:i4>
      </vt:variant>
    </vt:vector>
  </HeadingPairs>
  <TitlesOfParts>
    <vt:vector size="12"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sxoleio</dc:creator>
  <cp:lastModifiedBy>sxoleio</cp:lastModifiedBy>
  <cp:revision>22</cp:revision>
  <dcterms:created xsi:type="dcterms:W3CDTF">2012-05-08T08:09:26Z</dcterms:created>
  <dcterms:modified xsi:type="dcterms:W3CDTF">2012-06-05T08:12:26Z</dcterms:modified>
</cp:coreProperties>
</file>