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1" r:id="rId6"/>
    <p:sldId id="260" r:id="rId7"/>
    <p:sldId id="262" r:id="rId8"/>
    <p:sldId id="263"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42" y="11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03E1F67B-7DD6-42B7-A7B5-A2B3DC7887CF}" type="datetimeFigureOut">
              <a:rPr lang="el-GR" smtClean="0"/>
              <a:t>16/5/2012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F5B54D2-ACCC-4F9A-8B72-F062CFEE3F1A}" type="slidenum">
              <a:rPr lang="el-GR" smtClean="0"/>
              <a:t>‹#›</a:t>
            </a:fld>
            <a:endParaRPr lang="el-GR"/>
          </a:p>
        </p:txBody>
      </p:sp>
    </p:spTree>
    <p:extLst>
      <p:ext uri="{BB962C8B-B14F-4D97-AF65-F5344CB8AC3E}">
        <p14:creationId xmlns:p14="http://schemas.microsoft.com/office/powerpoint/2010/main" val="645352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3E1F67B-7DD6-42B7-A7B5-A2B3DC7887CF}" type="datetimeFigureOut">
              <a:rPr lang="el-GR" smtClean="0"/>
              <a:t>16/5/2012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F5B54D2-ACCC-4F9A-8B72-F062CFEE3F1A}" type="slidenum">
              <a:rPr lang="el-GR" smtClean="0"/>
              <a:t>‹#›</a:t>
            </a:fld>
            <a:endParaRPr lang="el-GR"/>
          </a:p>
        </p:txBody>
      </p:sp>
    </p:spTree>
    <p:extLst>
      <p:ext uri="{BB962C8B-B14F-4D97-AF65-F5344CB8AC3E}">
        <p14:creationId xmlns:p14="http://schemas.microsoft.com/office/powerpoint/2010/main" val="3717229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3E1F67B-7DD6-42B7-A7B5-A2B3DC7887CF}" type="datetimeFigureOut">
              <a:rPr lang="el-GR" smtClean="0"/>
              <a:t>16/5/2012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F5B54D2-ACCC-4F9A-8B72-F062CFEE3F1A}" type="slidenum">
              <a:rPr lang="el-GR" smtClean="0"/>
              <a:t>‹#›</a:t>
            </a:fld>
            <a:endParaRPr lang="el-GR"/>
          </a:p>
        </p:txBody>
      </p:sp>
    </p:spTree>
    <p:extLst>
      <p:ext uri="{BB962C8B-B14F-4D97-AF65-F5344CB8AC3E}">
        <p14:creationId xmlns:p14="http://schemas.microsoft.com/office/powerpoint/2010/main" val="4071681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3E1F67B-7DD6-42B7-A7B5-A2B3DC7887CF}" type="datetimeFigureOut">
              <a:rPr lang="el-GR" smtClean="0"/>
              <a:t>16/5/2012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F5B54D2-ACCC-4F9A-8B72-F062CFEE3F1A}" type="slidenum">
              <a:rPr lang="el-GR" smtClean="0"/>
              <a:t>‹#›</a:t>
            </a:fld>
            <a:endParaRPr lang="el-GR"/>
          </a:p>
        </p:txBody>
      </p:sp>
    </p:spTree>
    <p:extLst>
      <p:ext uri="{BB962C8B-B14F-4D97-AF65-F5344CB8AC3E}">
        <p14:creationId xmlns:p14="http://schemas.microsoft.com/office/powerpoint/2010/main" val="1131421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03E1F67B-7DD6-42B7-A7B5-A2B3DC7887CF}" type="datetimeFigureOut">
              <a:rPr lang="el-GR" smtClean="0"/>
              <a:t>16/5/2012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F5B54D2-ACCC-4F9A-8B72-F062CFEE3F1A}" type="slidenum">
              <a:rPr lang="el-GR" smtClean="0"/>
              <a:t>‹#›</a:t>
            </a:fld>
            <a:endParaRPr lang="el-GR"/>
          </a:p>
        </p:txBody>
      </p:sp>
    </p:spTree>
    <p:extLst>
      <p:ext uri="{BB962C8B-B14F-4D97-AF65-F5344CB8AC3E}">
        <p14:creationId xmlns:p14="http://schemas.microsoft.com/office/powerpoint/2010/main" val="32951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03E1F67B-7DD6-42B7-A7B5-A2B3DC7887CF}" type="datetimeFigureOut">
              <a:rPr lang="el-GR" smtClean="0"/>
              <a:t>16/5/2012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F5B54D2-ACCC-4F9A-8B72-F062CFEE3F1A}" type="slidenum">
              <a:rPr lang="el-GR" smtClean="0"/>
              <a:t>‹#›</a:t>
            </a:fld>
            <a:endParaRPr lang="el-GR"/>
          </a:p>
        </p:txBody>
      </p:sp>
    </p:spTree>
    <p:extLst>
      <p:ext uri="{BB962C8B-B14F-4D97-AF65-F5344CB8AC3E}">
        <p14:creationId xmlns:p14="http://schemas.microsoft.com/office/powerpoint/2010/main" val="4037600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03E1F67B-7DD6-42B7-A7B5-A2B3DC7887CF}" type="datetimeFigureOut">
              <a:rPr lang="el-GR" smtClean="0"/>
              <a:t>16/5/2012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FF5B54D2-ACCC-4F9A-8B72-F062CFEE3F1A}" type="slidenum">
              <a:rPr lang="el-GR" smtClean="0"/>
              <a:t>‹#›</a:t>
            </a:fld>
            <a:endParaRPr lang="el-GR"/>
          </a:p>
        </p:txBody>
      </p:sp>
    </p:spTree>
    <p:extLst>
      <p:ext uri="{BB962C8B-B14F-4D97-AF65-F5344CB8AC3E}">
        <p14:creationId xmlns:p14="http://schemas.microsoft.com/office/powerpoint/2010/main" val="2627826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3E1F67B-7DD6-42B7-A7B5-A2B3DC7887CF}" type="datetimeFigureOut">
              <a:rPr lang="el-GR" smtClean="0"/>
              <a:t>16/5/2012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FF5B54D2-ACCC-4F9A-8B72-F062CFEE3F1A}" type="slidenum">
              <a:rPr lang="el-GR" smtClean="0"/>
              <a:t>‹#›</a:t>
            </a:fld>
            <a:endParaRPr lang="el-GR"/>
          </a:p>
        </p:txBody>
      </p:sp>
    </p:spTree>
    <p:extLst>
      <p:ext uri="{BB962C8B-B14F-4D97-AF65-F5344CB8AC3E}">
        <p14:creationId xmlns:p14="http://schemas.microsoft.com/office/powerpoint/2010/main" val="3618313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3E1F67B-7DD6-42B7-A7B5-A2B3DC7887CF}" type="datetimeFigureOut">
              <a:rPr lang="el-GR" smtClean="0"/>
              <a:t>16/5/2012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FF5B54D2-ACCC-4F9A-8B72-F062CFEE3F1A}" type="slidenum">
              <a:rPr lang="el-GR" smtClean="0"/>
              <a:t>‹#›</a:t>
            </a:fld>
            <a:endParaRPr lang="el-GR"/>
          </a:p>
        </p:txBody>
      </p:sp>
    </p:spTree>
    <p:extLst>
      <p:ext uri="{BB962C8B-B14F-4D97-AF65-F5344CB8AC3E}">
        <p14:creationId xmlns:p14="http://schemas.microsoft.com/office/powerpoint/2010/main" val="3483279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3E1F67B-7DD6-42B7-A7B5-A2B3DC7887CF}" type="datetimeFigureOut">
              <a:rPr lang="el-GR" smtClean="0"/>
              <a:t>16/5/2012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F5B54D2-ACCC-4F9A-8B72-F062CFEE3F1A}" type="slidenum">
              <a:rPr lang="el-GR" smtClean="0"/>
              <a:t>‹#›</a:t>
            </a:fld>
            <a:endParaRPr lang="el-GR"/>
          </a:p>
        </p:txBody>
      </p:sp>
    </p:spTree>
    <p:extLst>
      <p:ext uri="{BB962C8B-B14F-4D97-AF65-F5344CB8AC3E}">
        <p14:creationId xmlns:p14="http://schemas.microsoft.com/office/powerpoint/2010/main" val="3032505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3E1F67B-7DD6-42B7-A7B5-A2B3DC7887CF}" type="datetimeFigureOut">
              <a:rPr lang="el-GR" smtClean="0"/>
              <a:t>16/5/2012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F5B54D2-ACCC-4F9A-8B72-F062CFEE3F1A}" type="slidenum">
              <a:rPr lang="el-GR" smtClean="0"/>
              <a:t>‹#›</a:t>
            </a:fld>
            <a:endParaRPr lang="el-GR"/>
          </a:p>
        </p:txBody>
      </p:sp>
    </p:spTree>
    <p:extLst>
      <p:ext uri="{BB962C8B-B14F-4D97-AF65-F5344CB8AC3E}">
        <p14:creationId xmlns:p14="http://schemas.microsoft.com/office/powerpoint/2010/main" val="1654718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E1F67B-7DD6-42B7-A7B5-A2B3DC7887CF}" type="datetimeFigureOut">
              <a:rPr lang="el-GR" smtClean="0"/>
              <a:t>16/5/2012</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5B54D2-ACCC-4F9A-8B72-F062CFEE3F1A}" type="slidenum">
              <a:rPr lang="el-GR" smtClean="0"/>
              <a:t>‹#›</a:t>
            </a:fld>
            <a:endParaRPr lang="el-GR"/>
          </a:p>
        </p:txBody>
      </p:sp>
    </p:spTree>
    <p:extLst>
      <p:ext uri="{BB962C8B-B14F-4D97-AF65-F5344CB8AC3E}">
        <p14:creationId xmlns:p14="http://schemas.microsoft.com/office/powerpoint/2010/main" val="80374629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3528" y="116633"/>
            <a:ext cx="8134672" cy="864095"/>
          </a:xfrm>
        </p:spPr>
        <p:txBody>
          <a:bodyPr>
            <a:normAutofit/>
          </a:bodyPr>
          <a:lstStyle/>
          <a:p>
            <a:r>
              <a:rPr lang="el-GR" dirty="0" smtClean="0"/>
              <a:t>Λευκός Πύργος   </a:t>
            </a:r>
            <a:r>
              <a:rPr lang="en-US" dirty="0" smtClean="0"/>
              <a:t>Torre Blanca</a:t>
            </a:r>
            <a:endParaRPr lang="el-GR" dirty="0"/>
          </a:p>
        </p:txBody>
      </p:sp>
      <p:sp>
        <p:nvSpPr>
          <p:cNvPr id="3" name="Υπότιτλος 2"/>
          <p:cNvSpPr>
            <a:spLocks noGrp="1"/>
          </p:cNvSpPr>
          <p:nvPr>
            <p:ph type="subTitle" idx="1"/>
          </p:nvPr>
        </p:nvSpPr>
        <p:spPr>
          <a:xfrm>
            <a:off x="179512" y="908720"/>
            <a:ext cx="8712968" cy="5949280"/>
          </a:xfrm>
        </p:spPr>
        <p:txBody>
          <a:bodyPr/>
          <a:lstStyle/>
          <a:p>
            <a:endParaRPr lang="el-G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980728"/>
            <a:ext cx="4434546" cy="2829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Ορθογώνιο 3"/>
          <p:cNvSpPr/>
          <p:nvPr/>
        </p:nvSpPr>
        <p:spPr>
          <a:xfrm>
            <a:off x="258950" y="4685080"/>
            <a:ext cx="5184576" cy="2031325"/>
          </a:xfrm>
          <a:prstGeom prst="rect">
            <a:avLst/>
          </a:prstGeom>
        </p:spPr>
        <p:txBody>
          <a:bodyPr wrap="square">
            <a:spAutoFit/>
          </a:bodyPr>
          <a:lstStyle/>
          <a:p>
            <a:r>
              <a:rPr lang="el-GR" dirty="0" smtClean="0"/>
              <a:t>Ο Λευκός Πύργος της Θεσσαλονίκης είναι ένας οχυρωματικός πύργος του 15ου αιώνα, ο οποίος χρησιμοποιήθηκε στη συνέχεια ως κατάλυμα φρουράς Γενιτσάρων και ως φυλακή θανατοποινιτών. Είναι ένα από πιο γνωστά κτίσματα-σύμβολα πόλεων στην Ελλάδα. Έχει 6 ορόφους, 34 μέτρα ύψος και 70 μέτρα περίμετρο.</a:t>
            </a:r>
            <a:endParaRPr lang="el-GR" dirty="0"/>
          </a:p>
        </p:txBody>
      </p:sp>
      <p:sp>
        <p:nvSpPr>
          <p:cNvPr id="5" name="Ορθογώνιο 4"/>
          <p:cNvSpPr/>
          <p:nvPr/>
        </p:nvSpPr>
        <p:spPr>
          <a:xfrm>
            <a:off x="5580112" y="1268760"/>
            <a:ext cx="3024336" cy="3416320"/>
          </a:xfrm>
          <a:prstGeom prst="rect">
            <a:avLst/>
          </a:prstGeom>
        </p:spPr>
        <p:txBody>
          <a:bodyPr wrap="square">
            <a:spAutoFit/>
          </a:bodyPr>
          <a:lstStyle/>
          <a:p>
            <a:pPr algn="just"/>
            <a:r>
              <a:rPr lang="es-ES" dirty="0" smtClean="0">
                <a:solidFill>
                  <a:srgbClr val="0070C0"/>
                </a:solidFill>
              </a:rPr>
              <a:t>La Torre Blanca de Tesalónica es una torre fortificada del siglo 15, que posteriormente fue utilizado como un guardia de jenízaros del hotel como un corredor de la muerte prisión. Es uno de los edificios más famosos, los símbolos de las ciudades de Grecia. Dispone de 6 plantas, 34 metros de altura y 70 metros a la redonda.</a:t>
            </a:r>
            <a:endParaRPr lang="el-GR" dirty="0">
              <a:solidFill>
                <a:srgbClr val="0070C0"/>
              </a:solidFill>
            </a:endParaRPr>
          </a:p>
        </p:txBody>
      </p:sp>
    </p:spTree>
    <p:extLst>
      <p:ext uri="{BB962C8B-B14F-4D97-AF65-F5344CB8AC3E}">
        <p14:creationId xmlns:p14="http://schemas.microsoft.com/office/powerpoint/2010/main" val="198637233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3528" y="1"/>
            <a:ext cx="8134672" cy="1052735"/>
          </a:xfrm>
        </p:spPr>
        <p:txBody>
          <a:bodyPr>
            <a:normAutofit fontScale="90000"/>
          </a:bodyPr>
          <a:lstStyle/>
          <a:p>
            <a:r>
              <a:rPr lang="el-GR" dirty="0" smtClean="0"/>
              <a:t>Πλατεία Αριστοτέλους  </a:t>
            </a:r>
            <a:r>
              <a:rPr lang="en-US" dirty="0" smtClean="0"/>
              <a:t>Plaza de </a:t>
            </a:r>
            <a:r>
              <a:rPr lang="en-US" dirty="0" err="1" smtClean="0"/>
              <a:t>Arist</a:t>
            </a:r>
            <a:r>
              <a:rPr lang="el-GR" dirty="0" smtClean="0"/>
              <a:t>ο</a:t>
            </a:r>
            <a:r>
              <a:rPr lang="en-US" dirty="0" err="1" smtClean="0"/>
              <a:t>teles</a:t>
            </a:r>
            <a:endParaRPr lang="el-GR" dirty="0"/>
          </a:p>
        </p:txBody>
      </p:sp>
      <p:sp>
        <p:nvSpPr>
          <p:cNvPr id="3" name="Υπότιτλος 2"/>
          <p:cNvSpPr>
            <a:spLocks noGrp="1"/>
          </p:cNvSpPr>
          <p:nvPr>
            <p:ph type="subTitle" idx="1"/>
          </p:nvPr>
        </p:nvSpPr>
        <p:spPr>
          <a:xfrm>
            <a:off x="4783640" y="1464893"/>
            <a:ext cx="4338121" cy="2808314"/>
          </a:xfrm>
        </p:spPr>
        <p:txBody>
          <a:bodyPr>
            <a:normAutofit fontScale="92500" lnSpcReduction="10000"/>
          </a:bodyPr>
          <a:lstStyle/>
          <a:p>
            <a:r>
              <a:rPr lang="el-GR" sz="2000" dirty="0" smtClean="0"/>
              <a:t>H Πλατεία Αριστοτέλους είναι μία από τις κεντρικές πλατείες της Θεσσαλονίκης. Βρίσκεται στην αρχή της οδού Αριστοτέλους στη θάλασσα, στην καρδιά της πόλης. Η πλατεία αποτελεί ένα δημοφιλές σημείο για τους τουρίστες και τους ντόπιους, με πολλά καφέ, εμπορικά καταστήματα και ξενοδοχεία.</a:t>
            </a:r>
          </a:p>
          <a:p>
            <a:r>
              <a:rPr lang="el-GR" sz="2000" dirty="0" smtClean="0"/>
              <a:t> </a:t>
            </a:r>
          </a:p>
          <a:p>
            <a:r>
              <a:rPr lang="el-GR" sz="1200" dirty="0" smtClean="0"/>
              <a:t>].</a:t>
            </a:r>
            <a:endParaRPr lang="el-GR" sz="12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814" y="1484784"/>
            <a:ext cx="3960440" cy="25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Ορθογώνιο 3"/>
          <p:cNvSpPr/>
          <p:nvPr/>
        </p:nvSpPr>
        <p:spPr>
          <a:xfrm>
            <a:off x="107504" y="4293097"/>
            <a:ext cx="5760640" cy="1754326"/>
          </a:xfrm>
          <a:prstGeom prst="rect">
            <a:avLst/>
          </a:prstGeom>
        </p:spPr>
        <p:txBody>
          <a:bodyPr wrap="square">
            <a:spAutoFit/>
          </a:bodyPr>
          <a:lstStyle/>
          <a:p>
            <a:r>
              <a:rPr lang="es-ES" dirty="0" smtClean="0"/>
              <a:t>H Aristóteles Square es una de las principales plazas de Salónica. Situado al inicio de la carretera de Aristóteles a la mar en el corazón de la ciudad. La plaza es un lugar popular para los turistas y lugareños, con muchos cafés, tiendas y hoteles.</a:t>
            </a:r>
          </a:p>
          <a:p>
            <a:r>
              <a:rPr lang="es-ES" dirty="0" smtClean="0"/>
              <a:t> </a:t>
            </a:r>
          </a:p>
        </p:txBody>
      </p:sp>
    </p:spTree>
    <p:extLst>
      <p:ext uri="{BB962C8B-B14F-4D97-AF65-F5344CB8AC3E}">
        <p14:creationId xmlns:p14="http://schemas.microsoft.com/office/powerpoint/2010/main" val="3822272594"/>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51520" y="116633"/>
            <a:ext cx="8206680" cy="1152127"/>
          </a:xfrm>
        </p:spPr>
        <p:txBody>
          <a:bodyPr/>
          <a:lstStyle/>
          <a:p>
            <a:r>
              <a:rPr lang="el-GR" dirty="0" smtClean="0"/>
              <a:t>Ροτόντα  </a:t>
            </a:r>
            <a:r>
              <a:rPr lang="en-US" dirty="0" err="1" smtClean="0"/>
              <a:t>rotonda</a:t>
            </a:r>
            <a:endParaRPr lang="el-GR" dirty="0"/>
          </a:p>
        </p:txBody>
      </p:sp>
      <p:sp>
        <p:nvSpPr>
          <p:cNvPr id="3" name="Υπότιτλος 2"/>
          <p:cNvSpPr>
            <a:spLocks noGrp="1"/>
          </p:cNvSpPr>
          <p:nvPr>
            <p:ph type="subTitle" idx="1"/>
          </p:nvPr>
        </p:nvSpPr>
        <p:spPr>
          <a:xfrm>
            <a:off x="4860032" y="1124744"/>
            <a:ext cx="3600400" cy="3744416"/>
          </a:xfrm>
        </p:spPr>
        <p:txBody>
          <a:bodyPr>
            <a:normAutofit fontScale="85000" lnSpcReduction="10000"/>
          </a:bodyPr>
          <a:lstStyle/>
          <a:p>
            <a:r>
              <a:rPr lang="el-GR" sz="1800" dirty="0" smtClean="0"/>
              <a:t>Ο Άγιος Γεώργιος (</a:t>
            </a:r>
            <a:r>
              <a:rPr lang="el-GR" sz="1800" dirty="0" err="1" smtClean="0"/>
              <a:t>Ορτατζή</a:t>
            </a:r>
            <a:r>
              <a:rPr lang="el-GR" sz="1800" dirty="0" smtClean="0"/>
              <a:t> Σουλεϊμάν </a:t>
            </a:r>
            <a:r>
              <a:rPr lang="el-GR" sz="1800" dirty="0" err="1" smtClean="0"/>
              <a:t>εφφένδη</a:t>
            </a:r>
            <a:r>
              <a:rPr lang="el-GR" sz="1800" dirty="0" smtClean="0"/>
              <a:t> τζαμί) ή Ροτόντα είναι αρχαίος χριστιανικός ναός στην Θεσσαλονίκη. Πρόκειται για θολωτό στρογγυλό ναό του 4ου αιώνα. Ενδέχεται ότι κτίστηκε επί Νέρωνος ή Τραϊανού και ότι αρχικά ήταν ναός των Καβείρων, αν και σφραγίδες σταυρού επάνω στους </a:t>
            </a:r>
            <a:r>
              <a:rPr lang="el-GR" sz="1800" dirty="0" err="1" smtClean="0"/>
              <a:t>πλήνθους</a:t>
            </a:r>
            <a:r>
              <a:rPr lang="el-GR" sz="1800" dirty="0" smtClean="0"/>
              <a:t> αποδεικνύουν ορατά ότι ιδρύθηκε αφότου στην Θεσσαλονίκη επικράτησε ο Χριστιανισμός, και συγκεκριμένα στα τέλη του 4ου αιώνα επί Θεοδοσίου του μεγάλου. Νομίζεται ότι ο αρχικός του σκοπός ήταν για να χρησιμεύσει ως </a:t>
            </a:r>
            <a:r>
              <a:rPr lang="el-GR" sz="1800" dirty="0" err="1" smtClean="0"/>
              <a:t>βαπτιστήριο</a:t>
            </a:r>
            <a:r>
              <a:rPr lang="el-GR" sz="1800" dirty="0" smtClean="0"/>
              <a:t> των Χριστιανών στην Θεσσαλονίκη</a:t>
            </a:r>
            <a:endParaRPr lang="el-GR" sz="1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99" y="1052736"/>
            <a:ext cx="4085073" cy="3187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Ορθογώνιο 3"/>
          <p:cNvSpPr/>
          <p:nvPr/>
        </p:nvSpPr>
        <p:spPr>
          <a:xfrm>
            <a:off x="156676" y="4509120"/>
            <a:ext cx="5855484" cy="2585323"/>
          </a:xfrm>
          <a:prstGeom prst="rect">
            <a:avLst/>
          </a:prstGeom>
        </p:spPr>
        <p:txBody>
          <a:bodyPr wrap="square">
            <a:spAutoFit/>
          </a:bodyPr>
          <a:lstStyle/>
          <a:p>
            <a:r>
              <a:rPr lang="es-ES" dirty="0" smtClean="0"/>
              <a:t>Agios Georgios (Effendi Ortatzi Mezquita de Solimán) La Rotonda es una antigua iglesia cristiana en Tesalónica. Este templo circular abovedada del siglo cuarto. Puede haber sido construida sobre Nerón o Trajano, y que el templo era originalmente Kaveiron, a pesar de los sellos cruz en evidencia visible plinthous que fue fundada en Salónica después del cristianismo prevaleció, sobre todo en el siglo IV, Teodosio el Grande. ¿Cree usted que el propósito original era servir como el baptisterio de los cristianos en Tesalónica</a:t>
            </a:r>
            <a:endParaRPr lang="el-GR" dirty="0"/>
          </a:p>
        </p:txBody>
      </p:sp>
    </p:spTree>
    <p:extLst>
      <p:ext uri="{BB962C8B-B14F-4D97-AF65-F5344CB8AC3E}">
        <p14:creationId xmlns:p14="http://schemas.microsoft.com/office/powerpoint/2010/main" val="221069952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116633"/>
            <a:ext cx="7990656" cy="864095"/>
          </a:xfrm>
        </p:spPr>
        <p:txBody>
          <a:bodyPr/>
          <a:lstStyle/>
          <a:p>
            <a:r>
              <a:rPr lang="el-GR" dirty="0" err="1" smtClean="0"/>
              <a:t>Άνωπόλη</a:t>
            </a:r>
            <a:r>
              <a:rPr lang="el-GR" dirty="0" smtClean="0"/>
              <a:t>  </a:t>
            </a:r>
            <a:r>
              <a:rPr lang="en-US" dirty="0" err="1" smtClean="0"/>
              <a:t>Anopoli</a:t>
            </a:r>
            <a:endParaRPr lang="el-GR" dirty="0"/>
          </a:p>
        </p:txBody>
      </p:sp>
      <p:sp>
        <p:nvSpPr>
          <p:cNvPr id="3" name="Υπότιτλος 2"/>
          <p:cNvSpPr>
            <a:spLocks noGrp="1"/>
          </p:cNvSpPr>
          <p:nvPr>
            <p:ph type="subTitle" idx="1"/>
          </p:nvPr>
        </p:nvSpPr>
        <p:spPr>
          <a:xfrm>
            <a:off x="4932040" y="908720"/>
            <a:ext cx="3888432" cy="5832648"/>
          </a:xfrm>
        </p:spPr>
        <p:txBody>
          <a:bodyPr>
            <a:normAutofit fontScale="85000" lnSpcReduction="20000"/>
          </a:bodyPr>
          <a:lstStyle/>
          <a:p>
            <a:r>
              <a:rPr lang="el-GR" dirty="0" smtClean="0"/>
              <a:t>Η </a:t>
            </a:r>
            <a:r>
              <a:rPr lang="el-GR" dirty="0" err="1" smtClean="0"/>
              <a:t>Ανώπολη</a:t>
            </a:r>
            <a:r>
              <a:rPr lang="el-GR" dirty="0" smtClean="0"/>
              <a:t> (ή </a:t>
            </a:r>
            <a:r>
              <a:rPr lang="el-GR" dirty="0" err="1" smtClean="0"/>
              <a:t>Ανώπολις</a:t>
            </a:r>
            <a:r>
              <a:rPr lang="el-GR" dirty="0" smtClean="0"/>
              <a:t> στην καθαρεύουσα, ή Άνω Πόλη), είναι χωριό της Επαρχίας Πεδιάδας και έδρα της τοπικής κοινότητας </a:t>
            </a:r>
            <a:r>
              <a:rPr lang="el-GR" dirty="0" err="1" smtClean="0"/>
              <a:t>Ανώπολης</a:t>
            </a:r>
            <a:r>
              <a:rPr lang="el-GR" dirty="0" smtClean="0"/>
              <a:t> της δημοτικής ενότητας </a:t>
            </a:r>
            <a:r>
              <a:rPr lang="el-GR" dirty="0" err="1" smtClean="0"/>
              <a:t>Γούβων</a:t>
            </a:r>
            <a:r>
              <a:rPr lang="el-GR" dirty="0" smtClean="0"/>
              <a:t> του Δήμου Χερσονήσου. Βρίσκεται σε μικρή απόσταση από την θάλασσα, στα βορειοανατολικά της περιφερειακής ενότητας Ηρακλείου και σε απόσταση 17 χιλιομέτρων ανατολικά από την πόλη του Ηρακλείου.</a:t>
            </a:r>
            <a:endParaRPr lang="el-G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683" y="908720"/>
            <a:ext cx="3696419" cy="2786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Ορθογώνιο 3"/>
          <p:cNvSpPr/>
          <p:nvPr/>
        </p:nvSpPr>
        <p:spPr>
          <a:xfrm>
            <a:off x="99683" y="4549676"/>
            <a:ext cx="4112277" cy="2308324"/>
          </a:xfrm>
          <a:prstGeom prst="rect">
            <a:avLst/>
          </a:prstGeom>
        </p:spPr>
        <p:txBody>
          <a:bodyPr wrap="square">
            <a:spAutoFit/>
          </a:bodyPr>
          <a:lstStyle/>
          <a:p>
            <a:r>
              <a:rPr lang="es-ES" dirty="0" smtClean="0"/>
              <a:t>Anopoli (o Anópoli los puristas, o Ciudad Alta), es una aldea en la sede central del valle y el distrito de la comunidad local Anópoli la sección municipal de la Municipalidad de Hersonissos Gouves. Situado a poca distancia del mar, la unidad regional en el noreste de Heraklion ya 17 km al este de Heraklion</a:t>
            </a:r>
            <a:endParaRPr lang="el-GR" dirty="0"/>
          </a:p>
        </p:txBody>
      </p:sp>
    </p:spTree>
    <p:extLst>
      <p:ext uri="{BB962C8B-B14F-4D97-AF65-F5344CB8AC3E}">
        <p14:creationId xmlns:p14="http://schemas.microsoft.com/office/powerpoint/2010/main" val="3238811851"/>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51520" y="116633"/>
            <a:ext cx="8206680" cy="792087"/>
          </a:xfrm>
        </p:spPr>
        <p:txBody>
          <a:bodyPr/>
          <a:lstStyle/>
          <a:p>
            <a:r>
              <a:rPr lang="el-GR" dirty="0" smtClean="0"/>
              <a:t>Κουλούρι   </a:t>
            </a:r>
            <a:r>
              <a:rPr lang="en-US" dirty="0" err="1" smtClean="0"/>
              <a:t>buñuelo</a:t>
            </a:r>
            <a:endParaRPr lang="el-GR" dirty="0"/>
          </a:p>
        </p:txBody>
      </p:sp>
      <p:sp>
        <p:nvSpPr>
          <p:cNvPr id="3" name="Υπότιτλος 2"/>
          <p:cNvSpPr>
            <a:spLocks noGrp="1"/>
          </p:cNvSpPr>
          <p:nvPr>
            <p:ph type="subTitle" idx="1"/>
          </p:nvPr>
        </p:nvSpPr>
        <p:spPr>
          <a:xfrm>
            <a:off x="6372200" y="908720"/>
            <a:ext cx="2592288" cy="5760640"/>
          </a:xfrm>
        </p:spPr>
        <p:txBody>
          <a:bodyPr>
            <a:noAutofit/>
          </a:bodyPr>
          <a:lstStyle/>
          <a:p>
            <a:r>
              <a:rPr lang="el-GR" sz="2800" dirty="0"/>
              <a:t>Το κουλούρι είναι ένα έδεσμα από ψωμί και σουσάμι, με σχήμα τροχού, δηλαδή ένα σχήμα κύκλου που σχηματίζεται από ένα κυλινδρικό κομμάτι ψωμιού.</a:t>
            </a:r>
          </a:p>
          <a:p>
            <a:r>
              <a:rPr lang="el-GR" sz="2800" dirty="0"/>
              <a:t>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438" y="980728"/>
            <a:ext cx="4752528" cy="26450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Ορθογώνιο 3"/>
          <p:cNvSpPr/>
          <p:nvPr/>
        </p:nvSpPr>
        <p:spPr>
          <a:xfrm>
            <a:off x="323528" y="4077072"/>
            <a:ext cx="4644008" cy="2554545"/>
          </a:xfrm>
          <a:prstGeom prst="rect">
            <a:avLst/>
          </a:prstGeom>
        </p:spPr>
        <p:txBody>
          <a:bodyPr wrap="square">
            <a:spAutoFit/>
          </a:bodyPr>
          <a:lstStyle/>
          <a:p>
            <a:r>
              <a:rPr lang="es-ES" sz="3200" dirty="0"/>
              <a:t>El moño es un plato de la rueda de pan y sésamo con forma, una forma redonda formada por una pieza cilíndrica de pan</a:t>
            </a:r>
            <a:endParaRPr lang="el-GR" sz="3200" dirty="0"/>
          </a:p>
        </p:txBody>
      </p:sp>
    </p:spTree>
    <p:extLst>
      <p:ext uri="{BB962C8B-B14F-4D97-AF65-F5344CB8AC3E}">
        <p14:creationId xmlns:p14="http://schemas.microsoft.com/office/powerpoint/2010/main" val="43368449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16634"/>
            <a:ext cx="7774632" cy="460220"/>
          </a:xfrm>
        </p:spPr>
        <p:txBody>
          <a:bodyPr>
            <a:normAutofit fontScale="90000"/>
          </a:bodyPr>
          <a:lstStyle/>
          <a:p>
            <a:r>
              <a:rPr lang="el-GR" dirty="0" smtClean="0"/>
              <a:t>Μπουγάτσα   </a:t>
            </a:r>
            <a:r>
              <a:rPr lang="en-US" dirty="0" err="1" smtClean="0"/>
              <a:t>Bougatsa</a:t>
            </a:r>
            <a:endParaRPr lang="el-GR" dirty="0"/>
          </a:p>
        </p:txBody>
      </p:sp>
      <p:sp>
        <p:nvSpPr>
          <p:cNvPr id="3" name="Υπότιτλος 2"/>
          <p:cNvSpPr>
            <a:spLocks noGrp="1"/>
          </p:cNvSpPr>
          <p:nvPr>
            <p:ph type="subTitle" idx="1"/>
          </p:nvPr>
        </p:nvSpPr>
        <p:spPr>
          <a:xfrm>
            <a:off x="5652120" y="836712"/>
            <a:ext cx="3168352" cy="5904656"/>
          </a:xfrm>
        </p:spPr>
        <p:txBody>
          <a:bodyPr>
            <a:normAutofit fontScale="70000" lnSpcReduction="20000"/>
          </a:bodyPr>
          <a:lstStyle/>
          <a:p>
            <a:r>
              <a:rPr lang="el-GR" dirty="0"/>
              <a:t>Η μπουγάτσα είναι πίτα από φύλλο, με γέμιση συνήθως κρέμα ή τυρί, αν και συναντάται και σε άλλες γεύσεις, όπως με κιμά, σπανάκι ή με κρέμα κακάο. Το όνομά της προέρχεται από την αντίστοιχη τουρκική λέξη </a:t>
            </a:r>
            <a:r>
              <a:rPr lang="el-GR" dirty="0" err="1"/>
              <a:t>πογάτσα</a:t>
            </a:r>
            <a:r>
              <a:rPr lang="el-GR" dirty="0"/>
              <a:t> (POĞAÇA = ζύμη). Στην Ελλάδα την έφεραν </a:t>
            </a:r>
            <a:r>
              <a:rPr lang="el-GR" dirty="0" err="1"/>
              <a:t>μικρασιάτες</a:t>
            </a:r>
            <a:r>
              <a:rPr lang="el-GR" dirty="0"/>
              <a:t> πρόσφυγες μετά τη Μικρασιατική καταστροφή, κάνοντάς την ιδιαίτερα δημοφιλή στη Βόρεια Ελλάδα, ειδικά στη Θεσσαλονίκη και τις Σέρρες, που θεωρούνται φημισμένες για τη μπουγάτσα τους.</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970" y="576853"/>
            <a:ext cx="4435177" cy="3151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Ορθογώνιο 3"/>
          <p:cNvSpPr/>
          <p:nvPr/>
        </p:nvSpPr>
        <p:spPr>
          <a:xfrm>
            <a:off x="328401" y="3728163"/>
            <a:ext cx="4572000" cy="3139321"/>
          </a:xfrm>
          <a:prstGeom prst="rect">
            <a:avLst/>
          </a:prstGeom>
        </p:spPr>
        <p:txBody>
          <a:bodyPr>
            <a:spAutoFit/>
          </a:bodyPr>
          <a:lstStyle/>
          <a:p>
            <a:r>
              <a:rPr lang="es-ES" dirty="0"/>
              <a:t>El pastel es pastel de hoja, por lo general relleno de crema o queso, aunque se encuentra en otros sabores, como la carne picada, espinacas a la crema o el cacao. Su nombre proviene de la misma palabra turca pogatsa (POĞAÇA levaduras =). En Grecia, Asia Menor, trajo a los refugiados después de la catástrofe de Asia Menor, por lo que es particularmente popular en el norte de Grecia, especialmente Salónica y Serres, que son famosos por su pie</a:t>
            </a:r>
            <a:endParaRPr lang="el-GR" dirty="0"/>
          </a:p>
        </p:txBody>
      </p:sp>
    </p:spTree>
    <p:extLst>
      <p:ext uri="{BB962C8B-B14F-4D97-AF65-F5344CB8AC3E}">
        <p14:creationId xmlns:p14="http://schemas.microsoft.com/office/powerpoint/2010/main" val="2074859862"/>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9552" y="116633"/>
            <a:ext cx="7918648" cy="1512167"/>
          </a:xfrm>
        </p:spPr>
        <p:txBody>
          <a:bodyPr/>
          <a:lstStyle/>
          <a:p>
            <a:r>
              <a:rPr lang="el-GR" dirty="0" smtClean="0"/>
              <a:t>ΛΕΞΙΚΟ ΤΣΕΠΗΣ</a:t>
            </a:r>
            <a:endParaRPr lang="el-GR" dirty="0"/>
          </a:p>
        </p:txBody>
      </p:sp>
      <p:sp>
        <p:nvSpPr>
          <p:cNvPr id="3" name="Υπότιτλος 2"/>
          <p:cNvSpPr>
            <a:spLocks noGrp="1"/>
          </p:cNvSpPr>
          <p:nvPr>
            <p:ph type="subTitle" idx="1"/>
          </p:nvPr>
        </p:nvSpPr>
        <p:spPr>
          <a:xfrm>
            <a:off x="467544" y="1340768"/>
            <a:ext cx="7992888" cy="5184576"/>
          </a:xfrm>
        </p:spPr>
        <p:txBody>
          <a:bodyPr>
            <a:noAutofit/>
          </a:bodyPr>
          <a:lstStyle/>
          <a:p>
            <a:pPr algn="l"/>
            <a:r>
              <a:rPr lang="el-GR" sz="2400" dirty="0" smtClean="0"/>
              <a:t>ΚΑΛΗΜΕΡΑ: </a:t>
            </a:r>
            <a:r>
              <a:rPr lang="en-US" sz="2400" dirty="0" smtClean="0"/>
              <a:t>BUENOS DÍAS</a:t>
            </a:r>
            <a:endParaRPr lang="el-GR" sz="2400" dirty="0" smtClean="0"/>
          </a:p>
          <a:p>
            <a:pPr algn="l"/>
            <a:r>
              <a:rPr lang="el-GR" sz="2400" dirty="0" smtClean="0"/>
              <a:t>ΚΑΛΗΣΠΕΡΑ:</a:t>
            </a:r>
            <a:r>
              <a:rPr lang="en-US" sz="2400" dirty="0" err="1"/>
              <a:t>Kalispera</a:t>
            </a:r>
            <a:endParaRPr lang="el-GR" sz="2400" dirty="0" smtClean="0"/>
          </a:p>
          <a:p>
            <a:pPr algn="l"/>
            <a:r>
              <a:rPr lang="el-GR" sz="2400" dirty="0" smtClean="0"/>
              <a:t>ΚΑΛΗΝΥΧΤΑ:</a:t>
            </a:r>
            <a:r>
              <a:rPr lang="en-US" sz="2400" dirty="0"/>
              <a:t>BUENAS NOCHES</a:t>
            </a:r>
            <a:endParaRPr lang="el-GR" sz="2400" dirty="0" smtClean="0"/>
          </a:p>
          <a:p>
            <a:pPr algn="l"/>
            <a:r>
              <a:rPr lang="el-GR" sz="2400" dirty="0" smtClean="0"/>
              <a:t>ΕΥΧΑΡΙΣΤΩ:</a:t>
            </a:r>
            <a:r>
              <a:rPr lang="en-US" sz="2400" dirty="0"/>
              <a:t>GRACIAS</a:t>
            </a:r>
            <a:endParaRPr lang="el-GR" sz="2400" dirty="0" smtClean="0"/>
          </a:p>
          <a:p>
            <a:pPr algn="l"/>
            <a:r>
              <a:rPr lang="el-GR" sz="2400" dirty="0" smtClean="0"/>
              <a:t>ΠΑΡΑΚΑΛΩ:</a:t>
            </a:r>
            <a:r>
              <a:rPr lang="en-US" sz="2400" dirty="0"/>
              <a:t>POR FAVOR</a:t>
            </a:r>
            <a:endParaRPr lang="el-GR" sz="2400" dirty="0" smtClean="0"/>
          </a:p>
          <a:p>
            <a:pPr algn="l"/>
            <a:r>
              <a:rPr lang="el-GR" sz="2400" dirty="0" smtClean="0"/>
              <a:t>ΨΑΧΝΩ ΑΥΤΟ  ΤΟ ΔΡΟΜΟ:</a:t>
            </a:r>
            <a:r>
              <a:rPr lang="en-US" sz="2400" dirty="0"/>
              <a:t>PSAHNO </a:t>
            </a:r>
            <a:r>
              <a:rPr lang="en-US" sz="2400" dirty="0" err="1"/>
              <a:t>esta</a:t>
            </a:r>
            <a:r>
              <a:rPr lang="en-US" sz="2400" dirty="0"/>
              <a:t> </a:t>
            </a:r>
            <a:r>
              <a:rPr lang="en-US" sz="2400" dirty="0" err="1"/>
              <a:t>calle</a:t>
            </a:r>
            <a:endParaRPr lang="el-GR" sz="2400" dirty="0" smtClean="0"/>
          </a:p>
          <a:p>
            <a:pPr algn="l"/>
            <a:r>
              <a:rPr lang="el-GR" sz="2400" dirty="0" smtClean="0"/>
              <a:t>ΠΟΥ ΕΙΝΑΙ Η ΣΤΑΣΗ ΛΕΩΦΟΡΕΙΟΥ:</a:t>
            </a:r>
            <a:r>
              <a:rPr lang="es-ES" sz="2400" dirty="0"/>
              <a:t>La OMS es la parada de </a:t>
            </a:r>
            <a:r>
              <a:rPr lang="es-ES" sz="2400" dirty="0" smtClean="0"/>
              <a:t>auto</a:t>
            </a:r>
            <a:r>
              <a:rPr lang="el-GR" sz="2400" dirty="0" smtClean="0"/>
              <a:t> </a:t>
            </a:r>
            <a:r>
              <a:rPr lang="es-ES" sz="2400" dirty="0" smtClean="0"/>
              <a:t>bús</a:t>
            </a:r>
            <a:endParaRPr lang="el-GR" sz="2400" dirty="0" smtClean="0"/>
          </a:p>
          <a:p>
            <a:pPr algn="l"/>
            <a:r>
              <a:rPr lang="el-GR" sz="2400" dirty="0" smtClean="0"/>
              <a:t>ΠΙΟ ΕΣΤΙΑΤΟΡΙΟ ΕΙΝΑΙ ΤΟ ΚΑΛΥΤΕΡΟ:</a:t>
            </a:r>
            <a:r>
              <a:rPr lang="es-ES" sz="2400" dirty="0"/>
              <a:t>MAS es el mejor </a:t>
            </a:r>
            <a:r>
              <a:rPr lang="es-ES" sz="2400" dirty="0" smtClean="0"/>
              <a:t>restarante</a:t>
            </a:r>
            <a:endParaRPr lang="el-GR" sz="2400" dirty="0" smtClean="0"/>
          </a:p>
          <a:p>
            <a:pPr algn="l"/>
            <a:r>
              <a:rPr lang="el-GR" sz="2400" dirty="0" smtClean="0"/>
              <a:t>ΠΟΣ ΘΑ ΠΑΩ ΣΤΗ ΠΑΡΑΛΙΑ:</a:t>
            </a:r>
            <a:r>
              <a:rPr lang="en-US" sz="2400" dirty="0"/>
              <a:t>PFI IRÉ A LA </a:t>
            </a:r>
            <a:r>
              <a:rPr lang="en-US" sz="2400" dirty="0" smtClean="0"/>
              <a:t>PLAYA</a:t>
            </a:r>
            <a:endParaRPr lang="el-GR" sz="2400" dirty="0" smtClean="0"/>
          </a:p>
          <a:p>
            <a:pPr algn="l"/>
            <a:r>
              <a:rPr lang="el-GR" sz="2400" dirty="0" smtClean="0"/>
              <a:t>ΠΩΣ ΘΑ ΠΑΩ ΣΤΟ ΦΟΥΡΝΟ:</a:t>
            </a:r>
            <a:r>
              <a:rPr lang="es-ES" sz="2400" dirty="0"/>
              <a:t>CÓMO LLEGAR EN EL HORNO</a:t>
            </a:r>
            <a:endParaRPr lang="el-GR" sz="2400" dirty="0"/>
          </a:p>
        </p:txBody>
      </p:sp>
    </p:spTree>
    <p:extLst>
      <p:ext uri="{BB962C8B-B14F-4D97-AF65-F5344CB8AC3E}">
        <p14:creationId xmlns:p14="http://schemas.microsoft.com/office/powerpoint/2010/main" val="3613381435"/>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51520" y="116633"/>
            <a:ext cx="8206680" cy="504055"/>
          </a:xfrm>
        </p:spPr>
        <p:txBody>
          <a:bodyPr>
            <a:normAutofit fontScale="90000"/>
          </a:bodyPr>
          <a:lstStyle/>
          <a:p>
            <a:r>
              <a:rPr lang="el-GR" dirty="0" smtClean="0"/>
              <a:t>ΘΕΣΣΑΛΟΝΙΚΗ</a:t>
            </a:r>
            <a:endParaRPr lang="el-GR" dirty="0"/>
          </a:p>
        </p:txBody>
      </p:sp>
      <p:sp>
        <p:nvSpPr>
          <p:cNvPr id="3" name="Υπότιτλος 2"/>
          <p:cNvSpPr>
            <a:spLocks noGrp="1"/>
          </p:cNvSpPr>
          <p:nvPr>
            <p:ph type="subTitle" idx="1"/>
          </p:nvPr>
        </p:nvSpPr>
        <p:spPr>
          <a:xfrm>
            <a:off x="0" y="980728"/>
            <a:ext cx="8532440" cy="4658072"/>
          </a:xfrm>
        </p:spPr>
        <p:txBody>
          <a:bodyPr>
            <a:normAutofit/>
          </a:bodyPr>
          <a:lstStyle/>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176" y="836712"/>
            <a:ext cx="7070785" cy="4050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23528" y="5301208"/>
            <a:ext cx="8424936" cy="923330"/>
          </a:xfrm>
          <a:prstGeom prst="rect">
            <a:avLst/>
          </a:prstGeom>
          <a:noFill/>
        </p:spPr>
        <p:txBody>
          <a:bodyPr wrap="square" rtlCol="0">
            <a:spAutoFit/>
          </a:bodyPr>
          <a:lstStyle/>
          <a:p>
            <a:r>
              <a:rPr lang="el-GR" sz="5400" dirty="0" smtClean="0"/>
              <a:t>ΑΠΟ: ΔΗΜΗΤΡΗ ΜΠΟΥΚΛΗ</a:t>
            </a:r>
            <a:endParaRPr lang="el-GR" sz="5400" dirty="0"/>
          </a:p>
        </p:txBody>
      </p:sp>
    </p:spTree>
    <p:extLst>
      <p:ext uri="{BB962C8B-B14F-4D97-AF65-F5344CB8AC3E}">
        <p14:creationId xmlns:p14="http://schemas.microsoft.com/office/powerpoint/2010/main" val="32799823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TotalTime>
  <Words>824</Words>
  <Application>Microsoft Office PowerPoint</Application>
  <PresentationFormat>Προβολή στην οθόνη (4:3)</PresentationFormat>
  <Paragraphs>43</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Θέμα του Office</vt:lpstr>
      <vt:lpstr>Λευκός Πύργος   Torre Blanca</vt:lpstr>
      <vt:lpstr>Πλατεία Αριστοτέλους  Plaza de Aristοteles</vt:lpstr>
      <vt:lpstr>Ροτόντα  rotonda</vt:lpstr>
      <vt:lpstr>Άνωπόλη  Anopoli</vt:lpstr>
      <vt:lpstr>Κουλούρι   buñuelo</vt:lpstr>
      <vt:lpstr>Μπουγάτσα   Bougatsa</vt:lpstr>
      <vt:lpstr>ΛΕΞΙΚΟ ΤΣΕΠΗΣ</vt:lpstr>
      <vt:lpstr>ΘΕΣΣΑΛΟΝΙΚΗ</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Λευκός Πύργος   Torre Blanca</dc:title>
  <dc:creator>-</dc:creator>
  <cp:lastModifiedBy>-</cp:lastModifiedBy>
  <cp:revision>12</cp:revision>
  <dcterms:created xsi:type="dcterms:W3CDTF">2012-05-08T07:52:22Z</dcterms:created>
  <dcterms:modified xsi:type="dcterms:W3CDTF">2012-05-16T06:04:55Z</dcterms:modified>
</cp:coreProperties>
</file>