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00CC99"/>
    <a:srgbClr val="000000"/>
    <a:srgbClr val="FF0066"/>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47D380-50CD-45AD-BDF5-AEDB45360F72}" type="datetimeFigureOut">
              <a:rPr lang="el-GR" smtClean="0"/>
              <a:t>21/2/2012</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C14AE5-2EF0-4B2D-A696-3F69DA03F6B6}" type="slidenum">
              <a:rPr lang="el-GR" smtClean="0"/>
              <a:t>‹#›</a:t>
            </a:fld>
            <a:endParaRPr lang="el-GR"/>
          </a:p>
        </p:txBody>
      </p:sp>
    </p:spTree>
    <p:extLst>
      <p:ext uri="{BB962C8B-B14F-4D97-AF65-F5344CB8AC3E}">
        <p14:creationId xmlns:p14="http://schemas.microsoft.com/office/powerpoint/2010/main" val="4219726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93C14AE5-2EF0-4B2D-A696-3F69DA03F6B6}" type="slidenum">
              <a:rPr lang="el-GR" smtClean="0"/>
              <a:t>1</a:t>
            </a:fld>
            <a:endParaRPr lang="el-GR"/>
          </a:p>
        </p:txBody>
      </p:sp>
    </p:spTree>
    <p:extLst>
      <p:ext uri="{BB962C8B-B14F-4D97-AF65-F5344CB8AC3E}">
        <p14:creationId xmlns:p14="http://schemas.microsoft.com/office/powerpoint/2010/main" val="1671582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l-GR" smtClean="0"/>
              <a:t>Στυλ κύριου τίτλου</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a:p>
        </p:txBody>
      </p:sp>
      <p:sp>
        <p:nvSpPr>
          <p:cNvPr id="4" name="Date Placeholder 3"/>
          <p:cNvSpPr>
            <a:spLocks noGrp="1"/>
          </p:cNvSpPr>
          <p:nvPr>
            <p:ph type="dt" sz="half" idx="10"/>
          </p:nvPr>
        </p:nvSpPr>
        <p:spPr/>
        <p:txBody>
          <a:bodyPr/>
          <a:lstStyle/>
          <a:p>
            <a:fld id="{173A9EDD-2FA5-404A-88E1-2077932ECAC8}" type="datetimeFigureOut">
              <a:rPr lang="el-GR" smtClean="0"/>
              <a:t>21/2/2012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F5FDA6C-5686-45CA-A17A-95054B558B2B}"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173A9EDD-2FA5-404A-88E1-2077932ECAC8}" type="datetimeFigureOut">
              <a:rPr lang="el-GR" smtClean="0"/>
              <a:t>21/2/2012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F5FDA6C-5686-45CA-A17A-95054B558B2B}"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l-GR" smtClean="0"/>
              <a:t>Στυλ κύριου τίτλου</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173A9EDD-2FA5-404A-88E1-2077932ECAC8}" type="datetimeFigureOut">
              <a:rPr lang="el-GR" smtClean="0"/>
              <a:t>21/2/2012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F5FDA6C-5686-45CA-A17A-95054B558B2B}"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173A9EDD-2FA5-404A-88E1-2077932ECAC8}" type="datetimeFigureOut">
              <a:rPr lang="el-GR" smtClean="0"/>
              <a:t>21/2/2012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F5FDA6C-5686-45CA-A17A-95054B558B2B}"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l-GR" smtClean="0"/>
              <a:t>Στυλ κύριου τίτλου</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173A9EDD-2FA5-404A-88E1-2077932ECAC8}" type="datetimeFigureOut">
              <a:rPr lang="el-GR" smtClean="0"/>
              <a:t>21/2/2012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F5FDA6C-5686-45CA-A17A-95054B558B2B}"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l-GR" smtClean="0"/>
              <a:t>Στυλ κύριου τίτλου</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173A9EDD-2FA5-404A-88E1-2077932ECAC8}" type="datetimeFigureOut">
              <a:rPr lang="el-GR" smtClean="0"/>
              <a:t>21/2/2012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F5FDA6C-5686-45CA-A17A-95054B558B2B}"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Date Placeholder 6"/>
          <p:cNvSpPr>
            <a:spLocks noGrp="1"/>
          </p:cNvSpPr>
          <p:nvPr>
            <p:ph type="dt" sz="half" idx="10"/>
          </p:nvPr>
        </p:nvSpPr>
        <p:spPr/>
        <p:txBody>
          <a:bodyPr/>
          <a:lstStyle/>
          <a:p>
            <a:fld id="{173A9EDD-2FA5-404A-88E1-2077932ECAC8}" type="datetimeFigureOut">
              <a:rPr lang="el-GR" smtClean="0"/>
              <a:t>21/2/2012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F5FDA6C-5686-45CA-A17A-95054B558B2B}"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173A9EDD-2FA5-404A-88E1-2077932ECAC8}" type="datetimeFigureOut">
              <a:rPr lang="el-GR" smtClean="0"/>
              <a:t>21/2/2012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F5FDA6C-5686-45CA-A17A-95054B558B2B}"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3A9EDD-2FA5-404A-88E1-2077932ECAC8}" type="datetimeFigureOut">
              <a:rPr lang="el-GR" smtClean="0"/>
              <a:t>21/2/2012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F5FDA6C-5686-45CA-A17A-95054B558B2B}"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l-GR" smtClean="0"/>
              <a:t>Στυλ κύριου τίτλου</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173A9EDD-2FA5-404A-88E1-2077932ECAC8}" type="datetimeFigureOut">
              <a:rPr lang="el-GR" smtClean="0"/>
              <a:t>21/2/2012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F5FDA6C-5686-45CA-A17A-95054B558B2B}"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l-GR" smtClean="0"/>
              <a:t>Στυλ κύριου τίτλου</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173A9EDD-2FA5-404A-88E1-2077932ECAC8}" type="datetimeFigureOut">
              <a:rPr lang="el-GR" smtClean="0"/>
              <a:t>21/2/2012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F5FDA6C-5686-45CA-A17A-95054B558B2B}" type="slidenum">
              <a:rPr lang="el-GR" smtClean="0"/>
              <a:t>‹#›</a:t>
            </a:fld>
            <a:endParaRPr lang="el-GR"/>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l-GR" smtClean="0"/>
              <a:t>Κάντε κλικ στο εικονίδιο για να προσθέσετε μια εικόνα</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173A9EDD-2FA5-404A-88E1-2077932ECAC8}" type="datetimeFigureOut">
              <a:rPr lang="el-GR" smtClean="0"/>
              <a:t>21/2/2012</a:t>
            </a:fld>
            <a:endParaRPr lang="el-G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l-G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2F5FDA6C-5686-45CA-A17A-95054B558B2B}"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p:cNvSpPr/>
          <p:nvPr/>
        </p:nvSpPr>
        <p:spPr>
          <a:xfrm>
            <a:off x="1590021" y="2348880"/>
            <a:ext cx="5894563" cy="2585323"/>
          </a:xfrm>
          <a:prstGeom prst="rect">
            <a:avLst/>
          </a:prstGeom>
        </p:spPr>
        <p:style>
          <a:lnRef idx="1">
            <a:schemeClr val="accent5"/>
          </a:lnRef>
          <a:fillRef idx="2">
            <a:schemeClr val="accent5"/>
          </a:fillRef>
          <a:effectRef idx="1">
            <a:schemeClr val="accent5"/>
          </a:effectRef>
          <a:fontRef idx="minor">
            <a:schemeClr val="dk1"/>
          </a:fontRef>
        </p:style>
        <p:txBody>
          <a:bodyPr wrap="none" lIns="91440" tIns="45720" rIns="91440" bIns="45720">
            <a:spAutoFit/>
          </a:bodyPr>
          <a:lstStyle/>
          <a:p>
            <a:pPr algn="ctr"/>
            <a:r>
              <a:rPr lang="el-GR"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Αποκριάτικα</a:t>
            </a:r>
          </a:p>
          <a:p>
            <a:pPr algn="ctr"/>
            <a:r>
              <a:rPr lang="el-GR"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έ</a:t>
            </a:r>
            <a:r>
              <a:rPr lang="el-GR"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θιμα </a:t>
            </a:r>
          </a:p>
          <a:p>
            <a:pPr algn="ctr"/>
            <a:r>
              <a:rPr lang="el-GR"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Μεσσηνίας!!!! </a:t>
            </a:r>
            <a:endParaRPr lang="el-GR"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463249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6"/>
                                        </p:tgtEl>
                                      </p:cBhvr>
                                    </p:animEffect>
                                    <p:anim calcmode="lin" valueType="num">
                                      <p:cBhvr>
                                        <p:cTn id="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14" dur="26">
                                          <p:stCondLst>
                                            <p:cond delay="620"/>
                                          </p:stCondLst>
                                        </p:cTn>
                                        <p:tgtEl>
                                          <p:spTgt spid="6"/>
                                        </p:tgtEl>
                                      </p:cBhvr>
                                      <p:to x="100000" y="60000"/>
                                    </p:animScale>
                                    <p:animScale>
                                      <p:cBhvr>
                                        <p:cTn id="15" dur="166" decel="50000">
                                          <p:stCondLst>
                                            <p:cond delay="646"/>
                                          </p:stCondLst>
                                        </p:cTn>
                                        <p:tgtEl>
                                          <p:spTgt spid="6"/>
                                        </p:tgtEl>
                                      </p:cBhvr>
                                      <p:to x="100000" y="100000"/>
                                    </p:animScale>
                                    <p:animScale>
                                      <p:cBhvr>
                                        <p:cTn id="16" dur="26">
                                          <p:stCondLst>
                                            <p:cond delay="1312"/>
                                          </p:stCondLst>
                                        </p:cTn>
                                        <p:tgtEl>
                                          <p:spTgt spid="6"/>
                                        </p:tgtEl>
                                      </p:cBhvr>
                                      <p:to x="100000" y="80000"/>
                                    </p:animScale>
                                    <p:animScale>
                                      <p:cBhvr>
                                        <p:cTn id="17" dur="166" decel="50000">
                                          <p:stCondLst>
                                            <p:cond delay="1338"/>
                                          </p:stCondLst>
                                        </p:cTn>
                                        <p:tgtEl>
                                          <p:spTgt spid="6"/>
                                        </p:tgtEl>
                                      </p:cBhvr>
                                      <p:to x="100000" y="100000"/>
                                    </p:animScale>
                                    <p:animScale>
                                      <p:cBhvr>
                                        <p:cTn id="18" dur="26">
                                          <p:stCondLst>
                                            <p:cond delay="1642"/>
                                          </p:stCondLst>
                                        </p:cTn>
                                        <p:tgtEl>
                                          <p:spTgt spid="6"/>
                                        </p:tgtEl>
                                      </p:cBhvr>
                                      <p:to x="100000" y="90000"/>
                                    </p:animScale>
                                    <p:animScale>
                                      <p:cBhvr>
                                        <p:cTn id="19" dur="166" decel="50000">
                                          <p:stCondLst>
                                            <p:cond delay="1668"/>
                                          </p:stCondLst>
                                        </p:cTn>
                                        <p:tgtEl>
                                          <p:spTgt spid="6"/>
                                        </p:tgtEl>
                                      </p:cBhvr>
                                      <p:to x="100000" y="100000"/>
                                    </p:animScale>
                                    <p:animScale>
                                      <p:cBhvr>
                                        <p:cTn id="20" dur="26">
                                          <p:stCondLst>
                                            <p:cond delay="1808"/>
                                          </p:stCondLst>
                                        </p:cTn>
                                        <p:tgtEl>
                                          <p:spTgt spid="6"/>
                                        </p:tgtEl>
                                      </p:cBhvr>
                                      <p:to x="100000" y="95000"/>
                                    </p:animScale>
                                    <p:animScale>
                                      <p:cBhvr>
                                        <p:cTn id="21" dur="166" decel="50000">
                                          <p:stCondLst>
                                            <p:cond delay="1834"/>
                                          </p:stCondLst>
                                        </p:cTn>
                                        <p:tgtEl>
                                          <p:spTgt spid="6"/>
                                        </p:tgtEl>
                                      </p:cBhvr>
                                      <p:to x="100000" y="100000"/>
                                    </p:animScale>
                                    <p:set>
                                      <p:cBhvr>
                                        <p:cTn id="22" dur="1" fill="hold">
                                          <p:stCondLst>
                                            <p:cond delay="1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251520" y="764705"/>
            <a:ext cx="4608512" cy="5632311"/>
          </a:xfrm>
          <a:prstGeom prst="rect">
            <a:avLst/>
          </a:prstGeom>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el-GR" sz="2000" b="1" dirty="0" smtClean="0">
                <a:ln w="11430"/>
                <a:solidFill>
                  <a:srgbClr val="CC0066"/>
                </a:solidFill>
                <a:effectLst>
                  <a:outerShdw blurRad="80000" dist="40000" dir="5040000" algn="tl">
                    <a:srgbClr val="000000">
                      <a:alpha val="30000"/>
                    </a:srgbClr>
                  </a:outerShdw>
                </a:effectLst>
                <a:latin typeface="Arial Black" pitchFamily="34" charset="0"/>
              </a:rPr>
              <a:t>Το πιο διάσημο καρναβάλι της Μεσσηνίας γίνεται κάθε χρόνο στη "Mεθυσμένη Πολιτεία". Μόνο όσοι έχουν ζήσει από κοντά τις εκδηλώσεις του καρναβαλιού αυτού μπορούν να συνειδητοποιήσουν ότι δεν βρίσκονται μπροστά σε ένα έθιμο, αλλά σε μια ιεροτελεστία. O εορτασμός αρχίζει από την Tσικνοπέμπτη με μία παραδοσιακή ταβέρνα πάνω σε άρμα να γυρνά στους δρόμους της πόλης και να μοιράζει άφθονο κρασί και σουβλάκια στους περαστικούς και κορυφώνεται στο τριήμερο της Kαθαράς Δευτέρας. </a:t>
            </a:r>
            <a:endParaRPr lang="el-GR" sz="2000" b="1" dirty="0">
              <a:ln w="11430"/>
              <a:solidFill>
                <a:srgbClr val="CC0066"/>
              </a:solidFill>
              <a:effectLst>
                <a:outerShdw blurRad="80000" dist="40000" dir="5040000" algn="tl">
                  <a:srgbClr val="000000">
                    <a:alpha val="30000"/>
                  </a:srgbClr>
                </a:outerShdw>
              </a:effectLst>
              <a:latin typeface="Arial Black" pitchFamily="34" charset="0"/>
            </a:endParaRPr>
          </a:p>
        </p:txBody>
      </p:sp>
      <p:pic>
        <p:nvPicPr>
          <p:cNvPr id="1026" name="Picture 2" descr="C:\Users\sxoleio1\Documents\ΣΤ'1\Εικόνες!!!!\apokriatika e8ima meshnh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94079" y="1700808"/>
            <a:ext cx="3970366" cy="316835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3013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5"/>
                                        </p:tgtEl>
                                        <p:attrNameLst>
                                          <p:attrName>ppt_w</p:attrName>
                                        </p:attrNameLst>
                                      </p:cBhvr>
                                      <p:tavLst>
                                        <p:tav tm="0">
                                          <p:val>
                                            <p:strVal val="ppt_w"/>
                                          </p:val>
                                        </p:tav>
                                        <p:tav tm="100000">
                                          <p:val>
                                            <p:fltVal val="0"/>
                                          </p:val>
                                        </p:tav>
                                      </p:tavLst>
                                    </p:anim>
                                    <p:anim calcmode="lin" valueType="num">
                                      <p:cBhvr>
                                        <p:cTn id="7" dur="500"/>
                                        <p:tgtEl>
                                          <p:spTgt spid="5"/>
                                        </p:tgtEl>
                                        <p:attrNameLst>
                                          <p:attrName>ppt_h</p:attrName>
                                        </p:attrNameLst>
                                      </p:cBhvr>
                                      <p:tavLst>
                                        <p:tav tm="0">
                                          <p:val>
                                            <p:strVal val="ppt_h"/>
                                          </p:val>
                                        </p:tav>
                                        <p:tav tm="100000">
                                          <p:val>
                                            <p:fltVal val="0"/>
                                          </p:val>
                                        </p:tav>
                                      </p:tavLst>
                                    </p:anim>
                                    <p:animEffect transition="out" filter="fade">
                                      <p:cBhvr>
                                        <p:cTn id="8" dur="500"/>
                                        <p:tgtEl>
                                          <p:spTgt spid="5"/>
                                        </p:tgtEl>
                                      </p:cBhvr>
                                    </p:animEffect>
                                    <p:set>
                                      <p:cBhvr>
                                        <p:cTn id="9" dur="1" fill="hold">
                                          <p:stCondLst>
                                            <p:cond delay="499"/>
                                          </p:stCondLst>
                                        </p:cTn>
                                        <p:tgtEl>
                                          <p:spTgt spid="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wipe(down)">
                                      <p:cBhvr>
                                        <p:cTn id="14"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0" y="836712"/>
            <a:ext cx="5256584" cy="5324535"/>
          </a:xfrm>
          <a:prstGeom prst="rect">
            <a:avLst/>
          </a:prstGeom>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el-GR" sz="2000" b="1" dirty="0">
                <a:ln w="11430"/>
                <a:solidFill>
                  <a:srgbClr val="00CC99"/>
                </a:solidFill>
                <a:effectLst>
                  <a:outerShdw blurRad="80000" dist="40000" dir="5040000" algn="tl">
                    <a:srgbClr val="000000">
                      <a:alpha val="30000"/>
                    </a:srgbClr>
                  </a:outerShdw>
                </a:effectLst>
                <a:latin typeface="Arial Black" pitchFamily="34" charset="0"/>
              </a:rPr>
              <a:t>Στο καρναβάλι της Mεσσήνης επικρατούν στοιχεία παραδοσιακά, που κρατάνε από την Tουρκοκρατία, όταν οι άντρες μεταμφιέζονταν σε γυναίκες και γυρνούσαν στους πλούσιους για να μαζέψουν λεφτά και να ενισχύσουν τον αγώνα κατά των Tούρκων. </a:t>
            </a:r>
          </a:p>
          <a:p>
            <a:pPr algn="just"/>
            <a:r>
              <a:rPr lang="el-GR" sz="2000" b="1" dirty="0" smtClean="0">
                <a:ln w="11430"/>
                <a:solidFill>
                  <a:srgbClr val="00CC99"/>
                </a:solidFill>
                <a:effectLst>
                  <a:outerShdw blurRad="80000" dist="40000" dir="5040000" algn="tl">
                    <a:srgbClr val="000000">
                      <a:alpha val="30000"/>
                    </a:srgbClr>
                  </a:outerShdw>
                </a:effectLst>
                <a:latin typeface="Arial Black" pitchFamily="34" charset="0"/>
              </a:rPr>
              <a:t>Στην </a:t>
            </a:r>
            <a:r>
              <a:rPr lang="el-GR" sz="2000" b="1" dirty="0">
                <a:ln w="11430"/>
                <a:solidFill>
                  <a:srgbClr val="00CC99"/>
                </a:solidFill>
                <a:effectLst>
                  <a:outerShdw blurRad="80000" dist="40000" dir="5040000" algn="tl">
                    <a:srgbClr val="000000">
                      <a:alpha val="30000"/>
                    </a:srgbClr>
                  </a:outerShdw>
                </a:effectLst>
                <a:latin typeface="Arial Black" pitchFamily="34" charset="0"/>
              </a:rPr>
              <a:t>Mεσσήνη την Κυριακή της δεύτερης αποκριάς, στις γωνίες των δρόμων ανάβουν φωτιές και στήνουν τρικούβερτο γλέντι, με ντόπιους οργανοπαίκτες, πολύ κρασί και παραδοσιακούς μεζέδες, από τους οποίους δεν λείπουν ούτε η ψητή γουρνοπούλα, μα ούτε και τα λούπινα. </a:t>
            </a:r>
          </a:p>
        </p:txBody>
      </p:sp>
      <p:pic>
        <p:nvPicPr>
          <p:cNvPr id="2050" name="Picture 2" descr="C:\Users\sxoleio1\Documents\ΣΤ'1\Εικόνες!!!!\379781-apokri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6584" y="1212975"/>
            <a:ext cx="3691960" cy="4057099"/>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a:extLst/>
        </p:spPr>
      </p:pic>
    </p:spTree>
    <p:extLst>
      <p:ext uri="{BB962C8B-B14F-4D97-AF65-F5344CB8AC3E}">
        <p14:creationId xmlns:p14="http://schemas.microsoft.com/office/powerpoint/2010/main" val="3287186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nodeType="clickEffect">
                                  <p:stCondLst>
                                    <p:cond delay="0"/>
                                  </p:stCondLst>
                                  <p:childTnLst>
                                    <p:animRot by="21600000">
                                      <p:cBhvr>
                                        <p:cTn id="13" dur="2000" fill="hold"/>
                                        <p:tgtEl>
                                          <p:spTgt spid="205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07504" y="328287"/>
            <a:ext cx="4572000" cy="4708981"/>
          </a:xfrm>
          <a:prstGeom prst="rect">
            <a:avLst/>
          </a:prstGeom>
        </p:spPr>
        <p:txBody>
          <a:bodyPr>
            <a:spAutoFit/>
          </a:bodyPr>
          <a:lstStyle/>
          <a:p>
            <a:r>
              <a:rPr lang="el-GR" sz="2000" b="1" dirty="0">
                <a:solidFill>
                  <a:srgbClr val="FF0066"/>
                </a:solidFill>
                <a:effectLst>
                  <a:outerShdw blurRad="38100" dist="38100" dir="2700000" algn="tl">
                    <a:srgbClr val="000000">
                      <a:alpha val="43137"/>
                    </a:srgbClr>
                  </a:outerShdw>
                </a:effectLst>
                <a:latin typeface="Arial Black" pitchFamily="34" charset="0"/>
              </a:rPr>
              <a:t>Το απόγευμα της Καθαράς Δευτέρας γίνεται η κορύφωση των πολιτιστικών εκδηλώσεων. Ο βασιλιάς Kαρνάβαλος, με ακολουθία αρμάτων, μασκαράδων, μαζορετών και χορευτικών συγκροτημάτων, λαϊκών οργάνων και φιλαρμονικών κάνει την είσοδό του στην κεντρική πλατεία. Εκεί, όπου ο βασιλιάς Kαρνάβαλος εκφωνεί τον καθιερωμένο σατιρικό λόγο και οι εκδηλώσεις ολοκληρώνονται με χορό και ξεφάντωμα</a:t>
            </a:r>
            <a:r>
              <a:rPr lang="el-GR" sz="2000" b="1" dirty="0" smtClean="0">
                <a:solidFill>
                  <a:srgbClr val="FF0066"/>
                </a:solidFill>
                <a:effectLst>
                  <a:outerShdw blurRad="38100" dist="38100" dir="2700000" algn="tl">
                    <a:srgbClr val="000000">
                      <a:alpha val="43137"/>
                    </a:srgbClr>
                  </a:outerShdw>
                </a:effectLst>
                <a:latin typeface="Arial Black" pitchFamily="34" charset="0"/>
              </a:rPr>
              <a:t>. </a:t>
            </a:r>
            <a:endParaRPr lang="el-GR" sz="2000" b="1" dirty="0">
              <a:solidFill>
                <a:srgbClr val="FF0066"/>
              </a:solidFill>
              <a:effectLst>
                <a:outerShdw blurRad="38100" dist="38100" dir="2700000" algn="tl">
                  <a:srgbClr val="000000">
                    <a:alpha val="43137"/>
                  </a:srgbClr>
                </a:outerShdw>
              </a:effectLst>
              <a:latin typeface="Arial Black" pitchFamily="34" charset="0"/>
            </a:endParaRPr>
          </a:p>
        </p:txBody>
      </p:sp>
      <p:sp>
        <p:nvSpPr>
          <p:cNvPr id="5" name="Ορθογώνιο 4"/>
          <p:cNvSpPr/>
          <p:nvPr/>
        </p:nvSpPr>
        <p:spPr>
          <a:xfrm>
            <a:off x="0" y="5318625"/>
            <a:ext cx="4572000" cy="923330"/>
          </a:xfrm>
          <a:prstGeom prst="rect">
            <a:avLst/>
          </a:prstGeom>
        </p:spPr>
        <p:txBody>
          <a:bodyPr>
            <a:spAutoFit/>
          </a:bodyPr>
          <a:lstStyle/>
          <a:p>
            <a:pPr algn="just"/>
            <a:r>
              <a:rPr lang="en-US" b="1" dirty="0" smtClean="0">
                <a:solidFill>
                  <a:srgbClr val="FF0000"/>
                </a:solidFill>
                <a:effectLst>
                  <a:outerShdw blurRad="38100" dist="38100" dir="2700000" algn="tl">
                    <a:srgbClr val="000000">
                      <a:alpha val="43137"/>
                    </a:srgbClr>
                  </a:outerShdw>
                </a:effectLst>
              </a:rPr>
              <a:t>                            </a:t>
            </a:r>
            <a:r>
              <a:rPr lang="el-GR" b="1" dirty="0" smtClean="0">
                <a:solidFill>
                  <a:srgbClr val="FF0000"/>
                </a:solidFill>
                <a:effectLst>
                  <a:outerShdw blurRad="38100" dist="38100" dir="2700000" algn="tl">
                    <a:srgbClr val="000000">
                      <a:alpha val="43137"/>
                    </a:srgbClr>
                  </a:outerShdw>
                </a:effectLst>
              </a:rPr>
              <a:t> ΠΗΓΗ </a:t>
            </a:r>
            <a:r>
              <a:rPr lang="en-US" b="1" dirty="0" smtClean="0">
                <a:solidFill>
                  <a:srgbClr val="FF0000"/>
                </a:solidFill>
                <a:effectLst>
                  <a:outerShdw blurRad="38100" dist="38100" dir="2700000" algn="tl">
                    <a:srgbClr val="000000">
                      <a:alpha val="43137"/>
                    </a:srgbClr>
                  </a:outerShdw>
                </a:effectLst>
              </a:rPr>
              <a:t> </a:t>
            </a:r>
            <a:r>
              <a:rPr lang="el-GR" b="1" dirty="0" smtClean="0">
                <a:solidFill>
                  <a:srgbClr val="FF0000"/>
                </a:solidFill>
                <a:effectLst>
                  <a:outerShdw blurRad="38100" dist="38100" dir="2700000" algn="tl">
                    <a:srgbClr val="000000">
                      <a:alpha val="43137"/>
                    </a:srgbClr>
                  </a:outerShdw>
                </a:effectLst>
              </a:rPr>
              <a:t> </a:t>
            </a:r>
            <a:r>
              <a:rPr lang="en-US" b="1" dirty="0" smtClean="0">
                <a:solidFill>
                  <a:srgbClr val="FF0000"/>
                </a:solidFill>
                <a:effectLst>
                  <a:outerShdw blurRad="38100" dist="38100" dir="2700000" algn="tl">
                    <a:srgbClr val="000000">
                      <a:alpha val="43137"/>
                    </a:srgbClr>
                  </a:outerShdw>
                </a:effectLst>
              </a:rPr>
              <a:t>http</a:t>
            </a:r>
            <a:r>
              <a:rPr lang="en-US" b="1" dirty="0">
                <a:solidFill>
                  <a:srgbClr val="FF0000"/>
                </a:solidFill>
                <a:effectLst>
                  <a:outerShdw blurRad="38100" dist="38100" dir="2700000" algn="tl">
                    <a:srgbClr val="000000">
                      <a:alpha val="43137"/>
                    </a:srgbClr>
                  </a:outerShdw>
                </a:effectLst>
              </a:rPr>
              <a:t>://</a:t>
            </a:r>
            <a:r>
              <a:rPr lang="en-US" b="1" dirty="0" smtClean="0">
                <a:solidFill>
                  <a:srgbClr val="FF0000"/>
                </a:solidFill>
                <a:effectLst>
                  <a:outerShdw blurRad="38100" dist="38100" dir="2700000" algn="tl">
                    <a:srgbClr val="000000">
                      <a:alpha val="43137"/>
                    </a:srgbClr>
                  </a:outerShdw>
                </a:effectLst>
              </a:rPr>
              <a:t>olocopypaste.blogspot.com/2008/03/blog-post_5976.html</a:t>
            </a:r>
            <a:endParaRPr lang="en-US" b="1" dirty="0">
              <a:solidFill>
                <a:srgbClr val="FF0000"/>
              </a:solidFill>
              <a:effectLst>
                <a:outerShdw blurRad="38100" dist="38100" dir="2700000" algn="tl">
                  <a:srgbClr val="000000">
                    <a:alpha val="43137"/>
                  </a:srgbClr>
                </a:outerShdw>
              </a:effectLst>
            </a:endParaRPr>
          </a:p>
        </p:txBody>
      </p:sp>
      <p:pic>
        <p:nvPicPr>
          <p:cNvPr id="3074" name="Picture 2" descr="C:\Users\sxoleio1\Documents\ΣΤ'1\Εικόνες!!!!\rnnovornot4d542a790087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260648"/>
            <a:ext cx="4191000" cy="28575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p:spPr>
      </p:pic>
      <p:sp>
        <p:nvSpPr>
          <p:cNvPr id="9" name="Γελαστό πρόσωπο 8"/>
          <p:cNvSpPr/>
          <p:nvPr/>
        </p:nvSpPr>
        <p:spPr>
          <a:xfrm>
            <a:off x="4679504" y="3356992"/>
            <a:ext cx="3492896" cy="3507403"/>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2400" b="1" dirty="0" smtClean="0">
              <a:solidFill>
                <a:srgbClr val="FF0066"/>
              </a:solidFill>
              <a:effectLst>
                <a:outerShdw blurRad="38100" dist="38100" dir="2700000" algn="tl">
                  <a:srgbClr val="000000">
                    <a:alpha val="43137"/>
                  </a:srgbClr>
                </a:outerShdw>
              </a:effectLst>
              <a:latin typeface="Arial Black" pitchFamily="34" charset="0"/>
            </a:endParaRPr>
          </a:p>
          <a:p>
            <a:pPr algn="ctr"/>
            <a:endParaRPr lang="el-GR" sz="2400" b="1" dirty="0" smtClean="0">
              <a:solidFill>
                <a:srgbClr val="FF0066"/>
              </a:solidFill>
              <a:effectLst>
                <a:outerShdw blurRad="38100" dist="38100" dir="2700000" algn="tl">
                  <a:srgbClr val="000000">
                    <a:alpha val="43137"/>
                  </a:srgbClr>
                </a:outerShdw>
              </a:effectLst>
              <a:latin typeface="Arial Black" pitchFamily="34" charset="0"/>
            </a:endParaRPr>
          </a:p>
          <a:p>
            <a:pPr algn="ctr"/>
            <a:r>
              <a:rPr lang="el-GR" sz="2400" b="1" dirty="0" smtClean="0">
                <a:solidFill>
                  <a:srgbClr val="FF0066"/>
                </a:solidFill>
                <a:effectLst>
                  <a:outerShdw blurRad="38100" dist="38100" dir="2700000" algn="tl">
                    <a:srgbClr val="000000">
                      <a:alpha val="43137"/>
                    </a:srgbClr>
                  </a:outerShdw>
                </a:effectLst>
                <a:latin typeface="Arial Black" pitchFamily="34" charset="0"/>
              </a:rPr>
              <a:t>Από </a:t>
            </a:r>
            <a:r>
              <a:rPr lang="el-GR" sz="2400" b="1" dirty="0">
                <a:solidFill>
                  <a:srgbClr val="FF0066"/>
                </a:solidFill>
                <a:effectLst>
                  <a:outerShdw blurRad="38100" dist="38100" dir="2700000" algn="tl">
                    <a:srgbClr val="000000">
                      <a:alpha val="43137"/>
                    </a:srgbClr>
                  </a:outerShdw>
                </a:effectLst>
                <a:latin typeface="Arial Black" pitchFamily="34" charset="0"/>
              </a:rPr>
              <a:t>την Νίκη και την Μαριαλένα</a:t>
            </a:r>
            <a:r>
              <a:rPr lang="el-GR" sz="2400" b="1" dirty="0" smtClean="0">
                <a:solidFill>
                  <a:srgbClr val="FF0066"/>
                </a:solidFill>
                <a:effectLst>
                  <a:outerShdw blurRad="38100" dist="38100" dir="2700000" algn="tl">
                    <a:srgbClr val="000000">
                      <a:alpha val="43137"/>
                    </a:srgbClr>
                  </a:outerShdw>
                </a:effectLst>
                <a:latin typeface="Arial Black" pitchFamily="34" charset="0"/>
              </a:rPr>
              <a:t>!!! </a:t>
            </a:r>
            <a:r>
              <a:rPr lang="en-US" sz="2400" b="1" smtClean="0">
                <a:solidFill>
                  <a:srgbClr val="FF0066"/>
                </a:solidFill>
                <a:effectLst>
                  <a:outerShdw blurRad="38100" dist="38100" dir="2700000" algn="tl">
                    <a:srgbClr val="000000">
                      <a:alpha val="43137"/>
                    </a:srgbClr>
                  </a:outerShdw>
                </a:effectLst>
                <a:latin typeface="Arial Black" pitchFamily="34" charset="0"/>
                <a:sym typeface="Wingdings" pitchFamily="2" charset="2"/>
              </a:rPr>
              <a:t></a:t>
            </a:r>
            <a:r>
              <a:rPr lang="el-GR" sz="2400" b="1" smtClean="0">
                <a:solidFill>
                  <a:srgbClr val="FF0066"/>
                </a:solidFill>
                <a:effectLst>
                  <a:outerShdw blurRad="38100" dist="38100" dir="2700000" algn="tl">
                    <a:srgbClr val="000000">
                      <a:alpha val="43137"/>
                    </a:srgbClr>
                  </a:outerShdw>
                </a:effectLst>
                <a:latin typeface="Arial Black" pitchFamily="34" charset="0"/>
              </a:rPr>
              <a:t> </a:t>
            </a:r>
            <a:endParaRPr lang="el-GR" sz="2400" dirty="0"/>
          </a:p>
        </p:txBody>
      </p:sp>
    </p:spTree>
    <p:extLst>
      <p:ext uri="{BB962C8B-B14F-4D97-AF65-F5344CB8AC3E}">
        <p14:creationId xmlns:p14="http://schemas.microsoft.com/office/powerpoint/2010/main" val="2868709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26" presetClass="emph" presetSubtype="0" fill="hold" nodeType="clickEffect">
                                  <p:stCondLst>
                                    <p:cond delay="0"/>
                                  </p:stCondLst>
                                  <p:childTnLst>
                                    <p:animEffect transition="out" filter="fade">
                                      <p:cBhvr>
                                        <p:cTn id="10" dur="500" tmFilter="0, 0; .2, .5; .8, .5; 1, 0"/>
                                        <p:tgtEl>
                                          <p:spTgt spid="3074"/>
                                        </p:tgtEl>
                                      </p:cBhvr>
                                    </p:animEffect>
                                    <p:animScale>
                                      <p:cBhvr>
                                        <p:cTn id="11" dur="250" autoRev="1" fill="hold"/>
                                        <p:tgtEl>
                                          <p:spTgt spid="3074"/>
                                        </p:tgtEl>
                                      </p:cBhvr>
                                      <p:by x="105000" y="105000"/>
                                    </p:animScale>
                                  </p:childTnLst>
                                </p:cTn>
                              </p:par>
                            </p:childTnLst>
                          </p:cTn>
                        </p:par>
                      </p:childTnLst>
                    </p:cTn>
                  </p:par>
                  <p:par>
                    <p:cTn id="12" fill="hold">
                      <p:stCondLst>
                        <p:cond delay="indefinite"/>
                      </p:stCondLst>
                      <p:childTnLst>
                        <p:par>
                          <p:cTn id="13" fill="hold">
                            <p:stCondLst>
                              <p:cond delay="0"/>
                            </p:stCondLst>
                            <p:childTnLst>
                              <p:par>
                                <p:cTn id="14" presetID="31" presetClass="exit" presetSubtype="0" fill="hold" grpId="0" nodeType="clickEffect">
                                  <p:stCondLst>
                                    <p:cond delay="0"/>
                                  </p:stCondLst>
                                  <p:childTnLst>
                                    <p:anim calcmode="lin" valueType="num">
                                      <p:cBhvr>
                                        <p:cTn id="15" dur="1000"/>
                                        <p:tgtEl>
                                          <p:spTgt spid="9"/>
                                        </p:tgtEl>
                                        <p:attrNameLst>
                                          <p:attrName>ppt_w</p:attrName>
                                        </p:attrNameLst>
                                      </p:cBhvr>
                                      <p:tavLst>
                                        <p:tav tm="0">
                                          <p:val>
                                            <p:strVal val="ppt_w"/>
                                          </p:val>
                                        </p:tav>
                                        <p:tav tm="100000">
                                          <p:val>
                                            <p:fltVal val="0"/>
                                          </p:val>
                                        </p:tav>
                                      </p:tavLst>
                                    </p:anim>
                                    <p:anim calcmode="lin" valueType="num">
                                      <p:cBhvr>
                                        <p:cTn id="16" dur="1000"/>
                                        <p:tgtEl>
                                          <p:spTgt spid="9"/>
                                        </p:tgtEl>
                                        <p:attrNameLst>
                                          <p:attrName>ppt_h</p:attrName>
                                        </p:attrNameLst>
                                      </p:cBhvr>
                                      <p:tavLst>
                                        <p:tav tm="0">
                                          <p:val>
                                            <p:strVal val="ppt_h"/>
                                          </p:val>
                                        </p:tav>
                                        <p:tav tm="100000">
                                          <p:val>
                                            <p:fltVal val="0"/>
                                          </p:val>
                                        </p:tav>
                                      </p:tavLst>
                                    </p:anim>
                                    <p:anim calcmode="lin" valueType="num">
                                      <p:cBhvr>
                                        <p:cTn id="17" dur="1000"/>
                                        <p:tgtEl>
                                          <p:spTgt spid="9"/>
                                        </p:tgtEl>
                                        <p:attrNameLst>
                                          <p:attrName>style.rotation</p:attrName>
                                        </p:attrNameLst>
                                      </p:cBhvr>
                                      <p:tavLst>
                                        <p:tav tm="0">
                                          <p:val>
                                            <p:fltVal val="0"/>
                                          </p:val>
                                        </p:tav>
                                        <p:tav tm="100000">
                                          <p:val>
                                            <p:fltVal val="90"/>
                                          </p:val>
                                        </p:tav>
                                      </p:tavLst>
                                    </p:anim>
                                    <p:animEffect transition="out" filter="fade">
                                      <p:cBhvr>
                                        <p:cTn id="18" dur="1000"/>
                                        <p:tgtEl>
                                          <p:spTgt spid="9"/>
                                        </p:tgtEl>
                                      </p:cBhvr>
                                    </p:animEffect>
                                    <p:set>
                                      <p:cBhvr>
                                        <p:cTn id="19" dur="1" fill="hold">
                                          <p:stCondLst>
                                            <p:cond delay="999"/>
                                          </p:stCondLst>
                                        </p:cTn>
                                        <p:tgtEl>
                                          <p:spTgt spid="9"/>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34" presetClass="emph" presetSubtype="0" fill="hold" grpId="0" nodeType="clickEffect">
                                  <p:stCondLst>
                                    <p:cond delay="0"/>
                                  </p:stCondLst>
                                  <p:iterate type="lt">
                                    <p:tmPct val="10000"/>
                                  </p:iterate>
                                  <p:childTnLst>
                                    <p:animMotion origin="layout" path="M 0.0 0.0 L 0.0 -0.07213" pathEditMode="relative" ptsTypes="">
                                      <p:cBhvr>
                                        <p:cTn id="23" dur="250" accel="50000" decel="50000" autoRev="1" fill="hold">
                                          <p:stCondLst>
                                            <p:cond delay="0"/>
                                          </p:stCondLst>
                                        </p:cTn>
                                        <p:tgtEl>
                                          <p:spTgt spid="5"/>
                                        </p:tgtEl>
                                        <p:attrNameLst>
                                          <p:attrName>ppt_x</p:attrName>
                                          <p:attrName>ppt_y</p:attrName>
                                        </p:attrNameLst>
                                      </p:cBhvr>
                                    </p:animMotion>
                                    <p:animRot by="1500000">
                                      <p:cBhvr>
                                        <p:cTn id="24" dur="125" fill="hold">
                                          <p:stCondLst>
                                            <p:cond delay="0"/>
                                          </p:stCondLst>
                                        </p:cTn>
                                        <p:tgtEl>
                                          <p:spTgt spid="5"/>
                                        </p:tgtEl>
                                        <p:attrNameLst>
                                          <p:attrName>r</p:attrName>
                                        </p:attrNameLst>
                                      </p:cBhvr>
                                    </p:animRot>
                                    <p:animRot by="-1500000">
                                      <p:cBhvr>
                                        <p:cTn id="25" dur="125" fill="hold">
                                          <p:stCondLst>
                                            <p:cond delay="125"/>
                                          </p:stCondLst>
                                        </p:cTn>
                                        <p:tgtEl>
                                          <p:spTgt spid="5"/>
                                        </p:tgtEl>
                                        <p:attrNameLst>
                                          <p:attrName>r</p:attrName>
                                        </p:attrNameLst>
                                      </p:cBhvr>
                                    </p:animRot>
                                    <p:animRot by="-1500000">
                                      <p:cBhvr>
                                        <p:cTn id="26" dur="125" fill="hold">
                                          <p:stCondLst>
                                            <p:cond delay="250"/>
                                          </p:stCondLst>
                                        </p:cTn>
                                        <p:tgtEl>
                                          <p:spTgt spid="5"/>
                                        </p:tgtEl>
                                        <p:attrNameLst>
                                          <p:attrName>r</p:attrName>
                                        </p:attrNameLst>
                                      </p:cBhvr>
                                    </p:animRot>
                                    <p:animRot by="1500000">
                                      <p:cBhvr>
                                        <p:cTn id="27" dur="125" fill="hold">
                                          <p:stCondLst>
                                            <p:cond delay="375"/>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9" grpId="0" animBg="1"/>
    </p:bld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Άνοιξη</Template>
  <TotalTime>65</TotalTime>
  <Words>237</Words>
  <Application>Microsoft Office PowerPoint</Application>
  <PresentationFormat>Προβολή στην οθόνη (4:3)</PresentationFormat>
  <Paragraphs>12</Paragraphs>
  <Slides>4</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Spring</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sxoleio</dc:creator>
  <cp:lastModifiedBy>sxoleio</cp:lastModifiedBy>
  <cp:revision>13</cp:revision>
  <dcterms:created xsi:type="dcterms:W3CDTF">2012-02-14T07:20:08Z</dcterms:created>
  <dcterms:modified xsi:type="dcterms:W3CDTF">2012-02-21T09:00:59Z</dcterms:modified>
</cp:coreProperties>
</file>